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147473173" r:id="rId2"/>
    <p:sldId id="2147473217" r:id="rId3"/>
    <p:sldId id="2147473218" r:id="rId4"/>
    <p:sldId id="2147473220" r:id="rId5"/>
    <p:sldId id="2147473202" r:id="rId6"/>
    <p:sldId id="2147473189" r:id="rId7"/>
    <p:sldId id="2147473188" r:id="rId8"/>
    <p:sldId id="2147473186" r:id="rId9"/>
    <p:sldId id="2147473223" r:id="rId10"/>
    <p:sldId id="2147473227" r:id="rId11"/>
    <p:sldId id="2147473224" r:id="rId12"/>
    <p:sldId id="2147473222" r:id="rId13"/>
    <p:sldId id="2147473231" r:id="rId14"/>
    <p:sldId id="2147473232" r:id="rId15"/>
    <p:sldId id="2147473235" r:id="rId16"/>
    <p:sldId id="2147473233" r:id="rId17"/>
    <p:sldId id="2147473234" r:id="rId18"/>
    <p:sldId id="2147473236" r:id="rId19"/>
    <p:sldId id="2147473194" r:id="rId20"/>
    <p:sldId id="2147473176" r:id="rId21"/>
    <p:sldId id="21474732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44"/>
    <p:restoredTop sz="94631"/>
  </p:normalViewPr>
  <p:slideViewPr>
    <p:cSldViewPr snapToGrid="0">
      <p:cViewPr>
        <p:scale>
          <a:sx n="81" d="100"/>
          <a:sy n="81" d="100"/>
        </p:scale>
        <p:origin x="10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21CA3-F44A-844A-852E-9804C822C78B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059D-4E21-2B45-B39B-1B1848F13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5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D23201D0-D406-7438-5447-DDF4F324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>
            <a:extLst>
              <a:ext uri="{FF2B5EF4-FFF2-40B4-BE49-F238E27FC236}">
                <a16:creationId xmlns:a16="http://schemas.microsoft.com/office/drawing/2014/main" id="{21C5F2CB-2B21-C2EB-6769-3FA97EB7D9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:notes">
            <a:extLst>
              <a:ext uri="{FF2B5EF4-FFF2-40B4-BE49-F238E27FC236}">
                <a16:creationId xmlns:a16="http://schemas.microsoft.com/office/drawing/2014/main" id="{67C240C5-F079-C584-E3BB-2C0927617F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12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3F280E40-9088-5D9A-8351-AC0649FA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>
            <a:extLst>
              <a:ext uri="{FF2B5EF4-FFF2-40B4-BE49-F238E27FC236}">
                <a16:creationId xmlns:a16="http://schemas.microsoft.com/office/drawing/2014/main" id="{0ED06635-1DF3-0893-E23F-BEC2F24555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:notes">
            <a:extLst>
              <a:ext uri="{FF2B5EF4-FFF2-40B4-BE49-F238E27FC236}">
                <a16:creationId xmlns:a16="http://schemas.microsoft.com/office/drawing/2014/main" id="{65E67339-292A-C759-F705-385388CC6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68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56993019-5895-86A2-C24A-28D9C18B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>
            <a:extLst>
              <a:ext uri="{FF2B5EF4-FFF2-40B4-BE49-F238E27FC236}">
                <a16:creationId xmlns:a16="http://schemas.microsoft.com/office/drawing/2014/main" id="{393E46D7-6F77-72B1-6C8C-D00BE5F75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:notes">
            <a:extLst>
              <a:ext uri="{FF2B5EF4-FFF2-40B4-BE49-F238E27FC236}">
                <a16:creationId xmlns:a16="http://schemas.microsoft.com/office/drawing/2014/main" id="{52FFA826-2398-104D-50C6-A97A3F476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1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F5F1-E293-2C9B-3757-88B61E7E3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E08B4-93A2-19DB-32C3-0B0A39D36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A163D-543B-E177-81A5-487CE6A0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E7E26-C245-93DC-1C24-8C08D7BC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369BB-5BED-BA79-B437-90800A05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C631-5560-1E27-183C-E7B6D9AC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B4F49-A08B-B926-D59E-C7A5AC94A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FB464-CF6E-BFA8-3E6D-18B21016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9D739-919E-5BFA-98F1-F9E53C68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8BBD0-FCE1-78B1-9C66-179BDBE3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6FA83-6F2B-5A94-E2B6-DC5C8D4A0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AB0A3-87C4-FA0F-795A-CF6D0B5D4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A9F5F-E511-9130-DA4B-825B0E42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41D6-06DE-3674-0535-6E23C319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DE7E-7449-64CD-D8EB-9FE8F94C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C37F-BAAC-9D5F-7722-60035C90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76EA-E816-23F2-91FC-9D2FB289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6085-F56E-BCF6-47BE-EF885529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F7643-9FA6-E21E-C804-75912C68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FB9E9-AA0C-DFE6-34B7-2E2A5770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5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62D6-2945-EE78-05A3-817A14CC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8C466-430A-8404-232B-7592957D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5FC48-AFCB-3B8B-452C-B3CDD1E5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DBCAF-924C-E646-6340-5962CCAF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1ED7B-5222-06D1-8564-EF1E49B5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F2EA-4AF1-9E65-105C-032DCCE5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03C2-79B8-FE09-F125-A7CD38E24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CD07F-E382-7C2F-D35E-A9E9ABFF9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98FE2-ED1E-49D4-D265-D829FAEC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5A39B-9D58-D48F-74E7-B12B722A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78276-C904-46E0-4F8E-F7C39AE8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5015-BDB7-EBED-726C-0F34E19F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4D2DD-C1C0-5038-D39A-92527075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A1921-2F40-68ED-A651-EDF430323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839FE-9DD2-E59E-7ECF-E52AB46F8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A4E3B-7448-D4E1-9CDC-44071459E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0A854-DF22-5721-234E-63842212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A0EDB-7A2E-79F0-C3FA-FC62B210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43059-4DD1-9008-789B-24BDE00E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1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D566-E9A0-9122-6B23-D3B011D1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8AF65-F885-5702-48B3-58F58A2E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C9C71-FED6-ACA8-F18C-3D8C58FA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36ABE-E2F0-1610-8D3C-D6F3FA67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FC5C6-12AF-D36A-9046-B6C12D45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BB3AF-4B7B-35B1-33E9-8B00EFEF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B951A-50DC-49B9-1628-BE128CF0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4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0BFB-ECAF-CFDF-FDD4-0AA65D60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EA99-55F4-CCB2-08B2-16B86B5E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6B855-B99C-8AE6-65A2-ED9A73BB9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A00DF-CF6B-CF87-39AB-F71BC987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02309-8DBA-5CA5-C830-257C9822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FB293-059F-9EFB-B735-C344EB8D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7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3668-2D2E-74F7-3EF4-75D5BDF8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65AC4-4C47-9005-4E09-28F188C4D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4983F-8FB6-E99C-71B6-4A908AD7E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2C4E9-20C1-09B6-FA6D-B297B0AD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7442F-8815-C429-3737-24735718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10EAC-0650-BF08-9C21-575761AA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5C86C-566E-D132-9AD0-D1588391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B4A1F-4823-9C6C-5DA4-C67BE383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94902-E74A-CB89-3FD1-7D792408A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83877-C79A-7A41-B3ED-045D70B3E4A7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09B6-3BDF-05CF-E035-FE79EEF1C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478BA-5DD8-C1AA-E2EA-2FC9ECF2A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B6D3C-0705-9046-9A49-AF445BE4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1A6F2-624A-2453-F6CA-3C19347A6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Brecks – Visit West Norfolk">
            <a:extLst>
              <a:ext uri="{FF2B5EF4-FFF2-40B4-BE49-F238E27FC236}">
                <a16:creationId xmlns:a16="http://schemas.microsoft.com/office/drawing/2014/main" id="{AF2C57C3-F29D-BE24-5BE3-093EDF1CB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6" b="23836"/>
          <a:stretch>
            <a:fillRect/>
          </a:stretch>
        </p:blipFill>
        <p:spPr bwMode="auto">
          <a:xfrm>
            <a:off x="-2" y="0"/>
            <a:ext cx="12344401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07AA3C-B67D-F11C-E268-C254196553B5}"/>
              </a:ext>
            </a:extLst>
          </p:cNvPr>
          <p:cNvSpPr/>
          <p:nvPr/>
        </p:nvSpPr>
        <p:spPr>
          <a:xfrm rot="16200000">
            <a:off x="2795712" y="1279450"/>
            <a:ext cx="7520419" cy="197225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26000">
                <a:schemeClr val="tx1">
                  <a:alpha val="15000"/>
                </a:schemeClr>
              </a:gs>
              <a:gs pos="95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oogle Shape;172;p1">
            <a:extLst>
              <a:ext uri="{FF2B5EF4-FFF2-40B4-BE49-F238E27FC236}">
                <a16:creationId xmlns:a16="http://schemas.microsoft.com/office/drawing/2014/main" id="{A418C196-AA7A-5063-9672-3760F12DA6EF}"/>
              </a:ext>
            </a:extLst>
          </p:cNvPr>
          <p:cNvSpPr txBox="1"/>
          <p:nvPr/>
        </p:nvSpPr>
        <p:spPr>
          <a:xfrm>
            <a:off x="306188" y="2957177"/>
            <a:ext cx="11911263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DM Serif Display" pitchFamily="2" charset="0"/>
                <a:ea typeface="Montserrat"/>
                <a:cs typeface="Montserrat"/>
                <a:sym typeface="Montserrat"/>
              </a:rPr>
              <a:t>The Brecks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>
                <a:solidFill>
                  <a:srgbClr val="FFFFFF"/>
                </a:solidFill>
                <a:latin typeface="DM Serif Display" pitchFamily="2" charset="0"/>
                <a:ea typeface="Montserrat"/>
                <a:cs typeface="Montserrat"/>
                <a:sym typeface="Montserrat"/>
              </a:rPr>
              <a:t>A plan for 2026</a:t>
            </a:r>
            <a:endParaRPr sz="4800" b="0" i="0" u="none" strike="noStrike" cap="none">
              <a:solidFill>
                <a:srgbClr val="FFFFFF"/>
              </a:solidFill>
              <a:latin typeface="DM Serif Display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891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C9F34-F5D8-C35D-02BA-A5AC25F0A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irds of the Heath: Norfolk birdlife and astronomy: A day in the Brecks -  but no Stone Curlews...">
            <a:extLst>
              <a:ext uri="{FF2B5EF4-FFF2-40B4-BE49-F238E27FC236}">
                <a16:creationId xmlns:a16="http://schemas.microsoft.com/office/drawing/2014/main" id="{9694D619-FE8A-CAEE-72B3-C3079CE70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r="14770" b="2536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429A23-3C25-382E-644A-F4AF3A1BC4A7}"/>
              </a:ext>
            </a:extLst>
          </p:cNvPr>
          <p:cNvSpPr/>
          <p:nvPr/>
        </p:nvSpPr>
        <p:spPr>
          <a:xfrm rot="16200000">
            <a:off x="1205868" y="-1815331"/>
            <a:ext cx="12267157" cy="1467889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50000">
                <a:schemeClr val="tx1">
                  <a:alpha val="15000"/>
                </a:schemeClr>
              </a:gs>
              <a:gs pos="95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9EEA8F-B8EA-096A-5DC6-533EC40A3A2C}"/>
              </a:ext>
            </a:extLst>
          </p:cNvPr>
          <p:cNvSpPr txBox="1">
            <a:spLocks/>
          </p:cNvSpPr>
          <p:nvPr/>
        </p:nvSpPr>
        <p:spPr>
          <a:xfrm>
            <a:off x="963705" y="2199055"/>
            <a:ext cx="9472581" cy="3140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>
                <a:solidFill>
                  <a:schemeClr val="bg1"/>
                </a:solidFill>
                <a:latin typeface="DM Serif Display" pitchFamily="2" charset="0"/>
                <a:ea typeface="Fraunces Extra Bold" pitchFamily="34" charset="-122"/>
                <a:cs typeface="Fraunces Extra Bold" pitchFamily="34" charset="-120"/>
              </a:rPr>
              <a:t>Attract conscious visitors who stay longer and spend more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 b="1">
              <a:solidFill>
                <a:schemeClr val="bg1"/>
              </a:solidFill>
              <a:latin typeface="DM Serif Display" pitchFamily="2" charset="0"/>
              <a:ea typeface="Fraunces Extra Bold" pitchFamily="34" charset="-122"/>
              <a:cs typeface="Fraunces Extra Bold" pitchFamily="34" charset="-12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  <a:latin typeface="DM Serif Display" pitchFamily="2" charset="0"/>
              </a:rPr>
              <a:t>Strengthen your story with marketing support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  <a:latin typeface="DM Serif Display" pitchFamily="2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  <a:latin typeface="DM Serif Display" pitchFamily="2" charset="0"/>
              </a:rPr>
              <a:t>Learn from peers &amp; join an eco-tourism network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  <a:latin typeface="DM Serif Display" pitchFamily="2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  <a:latin typeface="DM Serif Display" pitchFamily="2" charset="0"/>
              </a:rPr>
              <a:t>National Recognition and exposure as part of a flagship destination </a:t>
            </a:r>
            <a:r>
              <a:rPr lang="en-US" sz="1800" err="1">
                <a:solidFill>
                  <a:schemeClr val="bg1"/>
                </a:solidFill>
                <a:latin typeface="DM Serif Display" pitchFamily="2" charset="0"/>
              </a:rPr>
              <a:t>programme</a:t>
            </a:r>
            <a:endParaRPr lang="en-US" sz="1800">
              <a:solidFill>
                <a:schemeClr val="bg1"/>
              </a:solidFill>
              <a:latin typeface="DM Serif Display" pitchFamily="2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  <a:latin typeface="DM Serif Display" pitchFamily="2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  <a:latin typeface="DM Serif Display" pitchFamily="2" charset="0"/>
              </a:rPr>
              <a:t>Co-create a Regenerative Framework that will put the Brecks on the map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  <a:latin typeface="DM Serif Display" pitchFamily="2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  <a:latin typeface="DM Serif Display" pitchFamily="2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  <a:latin typeface="DM Serif Display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1214A0-9F01-6C6B-4D0B-E0D3A40F8959}"/>
              </a:ext>
            </a:extLst>
          </p:cNvPr>
          <p:cNvSpPr txBox="1">
            <a:spLocks/>
          </p:cNvSpPr>
          <p:nvPr/>
        </p:nvSpPr>
        <p:spPr>
          <a:xfrm>
            <a:off x="380873" y="922366"/>
            <a:ext cx="10978243" cy="587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kern="0">
                <a:solidFill>
                  <a:schemeClr val="bg1"/>
                </a:solidFill>
                <a:latin typeface="DM Serif Display"/>
                <a:sym typeface="DM Serif Display"/>
              </a:rPr>
              <a:t>Join us to build a stronger Brecks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7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2F25D-BDD3-3A2B-F273-22CF48F6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BDE59A-021D-0E0C-7BD5-6CBC497810F4}"/>
              </a:ext>
            </a:extLst>
          </p:cNvPr>
          <p:cNvSpPr/>
          <p:nvPr/>
        </p:nvSpPr>
        <p:spPr>
          <a:xfrm>
            <a:off x="6273208" y="1848050"/>
            <a:ext cx="5800061" cy="4544475"/>
          </a:xfrm>
          <a:prstGeom prst="roundRect">
            <a:avLst/>
          </a:prstGeom>
          <a:solidFill>
            <a:srgbClr val="354A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05368-CD5F-C804-F469-33D53ADC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3" y="922366"/>
            <a:ext cx="10978243" cy="587830"/>
          </a:xfrm>
        </p:spPr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384927"/>
                </a:solidFill>
                <a:latin typeface="DM Serif Display"/>
                <a:sym typeface="DM Serif Display"/>
              </a:rPr>
              <a:t>Gain early adopter benefits for your business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4F60CE-25CD-CBB0-B975-E34035A67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8152" y="1930359"/>
            <a:ext cx="553810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600" dirty="0">
                <a:solidFill>
                  <a:srgbClr val="354A28"/>
                </a:solidFill>
                <a:latin typeface="Avenir Next LT Pro Light"/>
              </a:rPr>
              <a:t>Communications through newsletters, webinars and face to face events (B2B &amp; B2C)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16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1600" dirty="0">
                <a:solidFill>
                  <a:srgbClr val="354A28"/>
                </a:solidFill>
                <a:latin typeface="Avenir Next LT Pro Light"/>
              </a:rPr>
              <a:t>Naturally Placemaking Branding and launch campaign: including The Brecks as a new destination</a:t>
            </a:r>
          </a:p>
          <a:p>
            <a:pPr>
              <a:lnSpc>
                <a:spcPct val="100000"/>
              </a:lnSpc>
            </a:pPr>
            <a:endParaRPr lang="en-US" altLang="en-US" sz="16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1600" dirty="0">
                <a:solidFill>
                  <a:srgbClr val="354A28"/>
                </a:solidFill>
                <a:latin typeface="Avenir Next LT Pro Light"/>
              </a:rPr>
              <a:t>Regenerative Tourism Framework hosted centrally with signposting to early adopters and ambassadors’ websites</a:t>
            </a:r>
            <a:endParaRPr lang="en-US" altLang="en-US" sz="16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en-US" sz="16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1600" dirty="0">
                <a:solidFill>
                  <a:srgbClr val="354A28"/>
                </a:solidFill>
                <a:latin typeface="Avenir Next LT Pro Light"/>
              </a:rPr>
              <a:t>University of Greenwich promotion via conferences, papers and reports</a:t>
            </a:r>
          </a:p>
          <a:p>
            <a:pPr>
              <a:lnSpc>
                <a:spcPct val="100000"/>
              </a:lnSpc>
            </a:pPr>
            <a:endParaRPr lang="en-US" altLang="en-US" sz="16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1600" dirty="0">
                <a:solidFill>
                  <a:srgbClr val="354A28"/>
                </a:solidFill>
                <a:latin typeface="Avenir Next LT Pro Light"/>
              </a:rPr>
              <a:t>Engagement through new Visit Norfolk, Visit Suffolk, Visit East of England, B2B and Travel Trade sites</a:t>
            </a:r>
          </a:p>
          <a:p>
            <a:pPr>
              <a:lnSpc>
                <a:spcPct val="100000"/>
              </a:lnSpc>
            </a:pPr>
            <a:endParaRPr lang="en-US" altLang="en-US" sz="16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354A28"/>
              </a:solidFill>
              <a:effectLst/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365F6-739D-212E-2B20-24828D14A8B3}"/>
              </a:ext>
            </a:extLst>
          </p:cNvPr>
          <p:cNvSpPr txBox="1"/>
          <p:nvPr/>
        </p:nvSpPr>
        <p:spPr>
          <a:xfrm>
            <a:off x="6352509" y="2096270"/>
            <a:ext cx="56414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Engagement through new Visit Norfolk, Visit Suffolk, Visit East of England, B2B and Travel Trade sites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1EEEB"/>
              </a:solidFill>
              <a:effectLst/>
              <a:uLnTx/>
              <a:uFillTx/>
              <a:latin typeface="Avenir Next LT Pro Light" panose="020B03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Themed travel itineraries to encourage staying visits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Featured on website blogs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Case study development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Featured in newsletters sent to 100,000 database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Marketing &amp; PR opportunities with Visit England &amp; Visit Britain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Potential inclusion on press trips, </a:t>
            </a:r>
            <a:r>
              <a:rPr kumimoji="0" lang="en-US" alt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familiarisation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 trips, films &amp; promotional activity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Dedicated sign-in to digital systems to enable real-time updates to your content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Social media exposure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Exclusive access to LVEP training webinars to help boost your business.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Exclusive access to Visit England &amp; Visit Britain research &amp; and insights.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1EEEB"/>
                </a:solidFill>
                <a:effectLst/>
                <a:uLnTx/>
                <a:uFillTx/>
                <a:latin typeface="Avenir Next LT Pro Light" panose="020B0304020202020204" pitchFamily="34" charset="0"/>
                <a:ea typeface="+mn-ea"/>
                <a:cs typeface="+mn-cs"/>
              </a:rPr>
              <a:t>Training resources for businesses.</a:t>
            </a:r>
          </a:p>
        </p:txBody>
      </p:sp>
    </p:spTree>
    <p:extLst>
      <p:ext uri="{BB962C8B-B14F-4D97-AF65-F5344CB8AC3E}">
        <p14:creationId xmlns:p14="http://schemas.microsoft.com/office/powerpoint/2010/main" val="235018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TT | CC Breckland 100 2024">
            <a:extLst>
              <a:ext uri="{FF2B5EF4-FFF2-40B4-BE49-F238E27FC236}">
                <a16:creationId xmlns:a16="http://schemas.microsoft.com/office/drawing/2014/main" id="{B958384F-8C05-9FD8-B0C6-9DA7DC70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14F607-E489-26CE-5265-3940BA2EE010}"/>
              </a:ext>
            </a:extLst>
          </p:cNvPr>
          <p:cNvSpPr txBox="1"/>
          <p:nvPr/>
        </p:nvSpPr>
        <p:spPr>
          <a:xfrm>
            <a:off x="855423" y="929014"/>
            <a:ext cx="609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Framework process</a:t>
            </a:r>
            <a:endParaRPr lang="en-GB" sz="360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041E3122-6C0B-5A9F-76AF-0DAC34BAE4AC}"/>
              </a:ext>
            </a:extLst>
          </p:cNvPr>
          <p:cNvSpPr/>
          <p:nvPr/>
        </p:nvSpPr>
        <p:spPr>
          <a:xfrm>
            <a:off x="4673202" y="8026599"/>
            <a:ext cx="2945706" cy="1073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92"/>
              </a:lnSpc>
            </a:pPr>
            <a:endParaRPr lang="en-US" sz="175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2AF9044-EB03-6BCE-B45D-94BDDC8AA01D}"/>
              </a:ext>
            </a:extLst>
          </p:cNvPr>
          <p:cNvSpPr/>
          <p:nvPr/>
        </p:nvSpPr>
        <p:spPr>
          <a:xfrm>
            <a:off x="305461" y="2373194"/>
            <a:ext cx="3738665" cy="2659937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054A3358-47EF-21E3-8C92-2027E99FCDAB}"/>
              </a:ext>
            </a:extLst>
          </p:cNvPr>
          <p:cNvSpPr/>
          <p:nvPr/>
        </p:nvSpPr>
        <p:spPr>
          <a:xfrm>
            <a:off x="4210249" y="2268332"/>
            <a:ext cx="3647783" cy="2764799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350C97C-FA80-B149-0458-1BEB94F086A5}"/>
              </a:ext>
            </a:extLst>
          </p:cNvPr>
          <p:cNvSpPr/>
          <p:nvPr/>
        </p:nvSpPr>
        <p:spPr>
          <a:xfrm>
            <a:off x="8006344" y="2233378"/>
            <a:ext cx="3633800" cy="2799753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1E0913DB-F0D3-3D27-AA16-9EA4ED454B0A}"/>
              </a:ext>
            </a:extLst>
          </p:cNvPr>
          <p:cNvSpPr/>
          <p:nvPr/>
        </p:nvSpPr>
        <p:spPr>
          <a:xfrm>
            <a:off x="429346" y="2855356"/>
            <a:ext cx="3777514" cy="1502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67" b="1">
                <a:solidFill>
                  <a:srgbClr val="354A28"/>
                </a:solidFill>
                <a:latin typeface="DM Serif Display" pitchFamily="2" charset="0"/>
                <a:ea typeface="Fraunces Extra Bold" pitchFamily="34" charset="-122"/>
                <a:cs typeface="Fraunces Extra Bold" pitchFamily="34" charset="-120"/>
              </a:rPr>
              <a:t>Map what’s happening</a:t>
            </a:r>
            <a:endParaRPr lang="en-US" sz="2167">
              <a:solidFill>
                <a:srgbClr val="354A28"/>
              </a:solidFill>
              <a:latin typeface="DM Serif Display" pitchFamily="2" charset="0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B6F613F2-8D4A-A64E-02AB-4E93384318ED}"/>
              </a:ext>
            </a:extLst>
          </p:cNvPr>
          <p:cNvSpPr/>
          <p:nvPr/>
        </p:nvSpPr>
        <p:spPr>
          <a:xfrm>
            <a:off x="408374" y="3391819"/>
            <a:ext cx="3812466" cy="1780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405449"/>
                </a:solidFill>
                <a:latin typeface="Avenir Next LT Pro Light"/>
                <a:ea typeface="Nobile"/>
              </a:rPr>
              <a:t>Understand sustainable/regenerative work already being done &amp; challenges faced</a:t>
            </a:r>
          </a:p>
          <a:p>
            <a:pPr>
              <a:lnSpc>
                <a:spcPts val="1600"/>
              </a:lnSpc>
            </a:pPr>
            <a:endParaRPr lang="en-US" sz="1600" dirty="0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</a:endParaRPr>
          </a:p>
          <a:p>
            <a:pPr>
              <a:lnSpc>
                <a:spcPts val="1600"/>
              </a:lnSpc>
            </a:pPr>
            <a:r>
              <a:rPr lang="en-US" sz="1600" b="1" dirty="0">
                <a:solidFill>
                  <a:srgbClr val="405449"/>
                </a:solidFill>
                <a:latin typeface="Avenir Next LT Pro Light"/>
                <a:ea typeface="Nobile"/>
              </a:rPr>
              <a:t>Baseline Survey:</a:t>
            </a:r>
            <a:endParaRPr lang="en-US" sz="1600" b="1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</a:endParaRPr>
          </a:p>
          <a:p>
            <a:pPr>
              <a:lnSpc>
                <a:spcPts val="1600"/>
              </a:lnSpc>
            </a:pPr>
            <a:r>
              <a:rPr lang="en-US" sz="1600" b="1" dirty="0">
                <a:solidFill>
                  <a:srgbClr val="405449"/>
                </a:solidFill>
                <a:latin typeface="Avenir Next LT Pro Light"/>
                <a:ea typeface="Nobile"/>
              </a:rPr>
              <a:t>Jan to Feb 2026</a:t>
            </a:r>
            <a:endParaRPr lang="en-US" sz="1600" b="1" dirty="0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989306D8-79FA-529B-4586-DFA59A16BBF1}"/>
              </a:ext>
            </a:extLst>
          </p:cNvPr>
          <p:cNvSpPr/>
          <p:nvPr/>
        </p:nvSpPr>
        <p:spPr>
          <a:xfrm>
            <a:off x="4234806" y="2987513"/>
            <a:ext cx="3379765" cy="13769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67" b="1">
                <a:solidFill>
                  <a:srgbClr val="354A28"/>
                </a:solidFill>
                <a:latin typeface="DM Serif Display" pitchFamily="2" charset="0"/>
                <a:ea typeface="Fraunces Extra Bold" pitchFamily="34" charset="-122"/>
                <a:cs typeface="Fraunces Extra Bold" pitchFamily="34" charset="-120"/>
              </a:rPr>
              <a:t>Co-design the approach</a:t>
            </a:r>
            <a:endParaRPr lang="en-US" sz="2167">
              <a:solidFill>
                <a:srgbClr val="354A28"/>
              </a:solidFill>
              <a:latin typeface="DM Serif Display" pitchFamily="2" charset="0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ED4A3773-C907-08A6-B56F-020918524F24}"/>
              </a:ext>
            </a:extLst>
          </p:cNvPr>
          <p:cNvSpPr/>
          <p:nvPr/>
        </p:nvSpPr>
        <p:spPr>
          <a:xfrm>
            <a:off x="4263862" y="3433277"/>
            <a:ext cx="3344083" cy="1744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405449"/>
                </a:solidFill>
                <a:latin typeface="Avenir Next LT Pro Light"/>
                <a:ea typeface="Nobile"/>
                <a:cs typeface="Nobile" pitchFamily="34" charset="-120"/>
              </a:rPr>
              <a:t>Build a Brecks-specific regenerative model, realistic for adaption &amp; adoption in other areas</a:t>
            </a:r>
          </a:p>
          <a:p>
            <a:pPr>
              <a:lnSpc>
                <a:spcPts val="1600"/>
              </a:lnSpc>
            </a:pPr>
            <a:endParaRPr lang="en-US" sz="1600" dirty="0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1600"/>
              </a:lnSpc>
            </a:pPr>
            <a:r>
              <a:rPr lang="en-US" sz="1600" b="1" dirty="0">
                <a:solidFill>
                  <a:srgbClr val="405449"/>
                </a:solidFill>
                <a:latin typeface="Avenir Next LT Pro Light"/>
                <a:ea typeface="Nobile"/>
                <a:cs typeface="Nobile" pitchFamily="34" charset="-120"/>
              </a:rPr>
              <a:t>Workshops:</a:t>
            </a:r>
          </a:p>
          <a:p>
            <a:pPr>
              <a:lnSpc>
                <a:spcPts val="1600"/>
              </a:lnSpc>
            </a:pPr>
            <a:r>
              <a:rPr lang="en-US" sz="1600" b="1" dirty="0">
                <a:solidFill>
                  <a:srgbClr val="405449"/>
                </a:solidFill>
                <a:latin typeface="Avenir Next LT Pro Light"/>
                <a:ea typeface="Nobile"/>
                <a:cs typeface="Nobile" pitchFamily="34" charset="-120"/>
              </a:rPr>
              <a:t>Feb to  April 2026</a:t>
            </a:r>
            <a:endParaRPr lang="en-US" sz="1600" b="1" dirty="0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  <a:cs typeface="Nobile" pitchFamily="34" charset="-120"/>
            </a:endParaRP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6699C5A8-D4C7-654A-F3E8-791319259A3A}"/>
              </a:ext>
            </a:extLst>
          </p:cNvPr>
          <p:cNvSpPr/>
          <p:nvPr/>
        </p:nvSpPr>
        <p:spPr>
          <a:xfrm>
            <a:off x="8146095" y="2956710"/>
            <a:ext cx="2987551" cy="1411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167" b="1">
                <a:solidFill>
                  <a:srgbClr val="354A28"/>
                </a:solidFill>
                <a:latin typeface="DM Serif Display" pitchFamily="2" charset="0"/>
                <a:ea typeface="Fraunces Extra Bold" pitchFamily="34" charset="-122"/>
                <a:cs typeface="Fraunces Extra Bold" pitchFamily="34" charset="-120"/>
              </a:rPr>
              <a:t>Turn it into action</a:t>
            </a:r>
            <a:endParaRPr lang="en-US" sz="2167">
              <a:solidFill>
                <a:srgbClr val="354A28"/>
              </a:solidFill>
              <a:latin typeface="DM Serif Display" pitchFamily="2" charset="0"/>
            </a:endParaRP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5398DDAA-57B3-F2FC-2032-B553302C4AD9}"/>
              </a:ext>
            </a:extLst>
          </p:cNvPr>
          <p:cNvSpPr/>
          <p:nvPr/>
        </p:nvSpPr>
        <p:spPr>
          <a:xfrm>
            <a:off x="8146097" y="3388309"/>
            <a:ext cx="2463582" cy="1800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00"/>
              </a:lnSpc>
            </a:pPr>
            <a:r>
              <a:rPr lang="en-US" sz="1600" dirty="0">
                <a:solidFill>
                  <a:srgbClr val="405449"/>
                </a:solidFill>
                <a:latin typeface="Avenir Next LT Pro Light"/>
                <a:ea typeface="Nobile"/>
              </a:rPr>
              <a:t>Create a shared pledge, practical tools &amp; stories visitors can act on</a:t>
            </a:r>
          </a:p>
          <a:p>
            <a:pPr>
              <a:lnSpc>
                <a:spcPts val="1600"/>
              </a:lnSpc>
            </a:pPr>
            <a:endParaRPr lang="en-US" sz="1600" b="1" dirty="0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</a:endParaRPr>
          </a:p>
          <a:p>
            <a:pPr>
              <a:lnSpc>
                <a:spcPts val="1600"/>
              </a:lnSpc>
            </a:pPr>
            <a:r>
              <a:rPr lang="en-US" sz="1600" b="1" dirty="0">
                <a:solidFill>
                  <a:srgbClr val="405449"/>
                </a:solidFill>
                <a:latin typeface="Avenir Next LT Pro Light"/>
                <a:ea typeface="Nobile"/>
              </a:rPr>
              <a:t>Interview &amp; Case Studies:</a:t>
            </a:r>
            <a:endParaRPr lang="en-US" sz="1600" b="1" dirty="0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</a:endParaRPr>
          </a:p>
          <a:p>
            <a:pPr>
              <a:lnSpc>
                <a:spcPts val="1600"/>
              </a:lnSpc>
            </a:pPr>
            <a:r>
              <a:rPr lang="en-US" sz="1600" b="1" dirty="0">
                <a:solidFill>
                  <a:srgbClr val="405449"/>
                </a:solidFill>
                <a:latin typeface="Avenir Next LT Pro Light"/>
                <a:ea typeface="Nobile"/>
              </a:rPr>
              <a:t>May to September 2026</a:t>
            </a:r>
            <a:endParaRPr lang="en-US" sz="1600" b="1" dirty="0">
              <a:solidFill>
                <a:srgbClr val="405449"/>
              </a:solidFill>
              <a:latin typeface="Avenir Next LT Pro Light" panose="020B0304020202020204" pitchFamily="34" charset="0"/>
              <a:ea typeface="Nobile" pitchFamily="34" charset="-122"/>
            </a:endParaRPr>
          </a:p>
        </p:txBody>
      </p:sp>
      <p:pic>
        <p:nvPicPr>
          <p:cNvPr id="3" name="Picture 2" descr="University of Greenwich – University Alliance">
            <a:extLst>
              <a:ext uri="{FF2B5EF4-FFF2-40B4-BE49-F238E27FC236}">
                <a16:creationId xmlns:a16="http://schemas.microsoft.com/office/drawing/2014/main" id="{EA49D007-E941-AEF1-9DBA-A4D80E77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74" y="375178"/>
            <a:ext cx="3280184" cy="11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9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52CF-D5C8-C8D4-8EBF-617AA297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681037"/>
            <a:ext cx="10660117" cy="1009651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Phase 1: Baseline Survey Preliminary Stats </a:t>
            </a:r>
            <a:b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-US" sz="22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31 responses out of 90, 34% response rate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23DA-771E-AE15-75BC-EE9CAF5DA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907628"/>
            <a:ext cx="10660117" cy="4540469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82.8% consider themselves within the </a:t>
            </a:r>
            <a:r>
              <a:rPr lang="en-GB" sz="1800" dirty="0" err="1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Brecklands</a:t>
            </a:r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 National Character Area. 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41.4% family-owned and operated 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13.8% SMEs 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13.8% charities 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Small numbers of farmers and landowners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Mostly micro and small businesses with fewer than 10 or fewer than 50 employees (48.3% and 41.4% respondents, respectively)</a:t>
            </a:r>
          </a:p>
          <a:p>
            <a:pPr marL="0" indent="0">
              <a:buNone/>
            </a:pPr>
            <a:endParaRPr lang="en-GB" sz="18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Most businesses consider themselves hosts, activity or experience providers, or have a mixed role. 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75.9% offer services all year-round 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69% serve day visitors </a:t>
            </a:r>
          </a:p>
          <a:p>
            <a:pPr lvl="1"/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34.5% welcome more than 5000 guests/visitors annually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9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022-CE6B-1DB8-708E-6BC794E6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D629-1740-C34E-A59F-224D7F96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681038"/>
            <a:ext cx="10660117" cy="722094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Snapshot:  Businesses’ Expectations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87CB-B4F7-0864-0755-C7BAE1C9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403132"/>
            <a:ext cx="10660117" cy="47738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1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Top five</a:t>
            </a: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 most valuable benefits of regenerative tourism for their businesses include: </a:t>
            </a:r>
          </a:p>
          <a:p>
            <a:pPr marL="0" indent="0">
              <a:buNone/>
            </a:pPr>
            <a:endParaRPr lang="en-GB" sz="21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457200" lvl="1" indent="0">
              <a:buNone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(1)    Improved guest/visitor attraction, satisfaction, and loyalty; </a:t>
            </a:r>
          </a:p>
          <a:p>
            <a:pPr marL="457200" lvl="1" indent="0">
              <a:buNone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(2)    New partnerships and networks;</a:t>
            </a:r>
          </a:p>
          <a:p>
            <a:pPr marL="457200" lvl="1" indent="0">
              <a:buNone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(3)    More customers;</a:t>
            </a:r>
          </a:p>
          <a:p>
            <a:pPr marL="457200" lvl="1" indent="0">
              <a:buNone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(4)    Enhanced marketing effectiveness and business reputation and;</a:t>
            </a:r>
          </a:p>
          <a:p>
            <a:pPr marL="457200" lvl="1" indent="0">
              <a:buNone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(5)     Improved environmental regeneration (e.g. restoration of habitats, increased biodiversity, reduced pollution, improved soil and water health).</a:t>
            </a:r>
          </a:p>
          <a:p>
            <a:pPr marL="0" indent="0">
              <a:buNone/>
            </a:pPr>
            <a:endParaRPr lang="en-GB" sz="21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Top five </a:t>
            </a: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most valuable benefits of regenerative tourism for the Brecks include: </a:t>
            </a:r>
          </a:p>
          <a:p>
            <a:pPr marL="0" indent="0">
              <a:buNone/>
            </a:pPr>
            <a:endParaRPr lang="en-GB" sz="21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914400" lvl="1" indent="-457200">
              <a:buAutoNum type="arabicParenBoth"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Improved environmental regeneration (e.g., restoration of habitats, increased biodiversity, reduced pollution, improved soil and water health);</a:t>
            </a:r>
          </a:p>
          <a:p>
            <a:pPr marL="914400" lvl="1" indent="-457200">
              <a:buAutoNum type="arabicParenBoth"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Improved cultural regeneration (e.g., revitalisation of local traditions, crafts, stronger cultural identity, intergenerational knowledge transfer);</a:t>
            </a:r>
          </a:p>
          <a:p>
            <a:pPr marL="914400" lvl="1" indent="-457200">
              <a:buAutoNum type="arabicParenBoth"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Enhanced visitor experience, satisfaction and wellbeing;</a:t>
            </a:r>
          </a:p>
          <a:p>
            <a:pPr marL="914400" lvl="1" indent="-457200">
              <a:buAutoNum type="arabicParenBoth"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Increased long-term local economic benefits and;</a:t>
            </a:r>
          </a:p>
          <a:p>
            <a:pPr marL="914400" lvl="1" indent="-457200">
              <a:buAutoNum type="arabicParenBoth"/>
            </a:pPr>
            <a:r>
              <a:rPr lang="en-GB" sz="21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Strengthened destination image and long-term resilience.</a:t>
            </a: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BBD75-AA83-A4AC-204E-459050650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24F9-83DF-268A-F807-410EB53B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681038"/>
            <a:ext cx="10660117" cy="958576"/>
          </a:xfrm>
        </p:spPr>
        <p:txBody>
          <a:bodyPr>
            <a:noAutofit/>
          </a:bodyPr>
          <a:lstStyle/>
          <a:p>
            <a:r>
              <a:rPr lang="en-US" sz="32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Snapshot: Current Sustainable / Regen. Tourism Practices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7761-0AF6-C875-EA3C-6B0900F14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639614"/>
            <a:ext cx="10660117" cy="453734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24.1% reported that they have a formal policy/strategy for both sustainability and regenerative tourism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51.7% reported that while they have no formal policy/strategy, informal actions are available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61% of their sustainability and regenerative initiatives focus on a balanced approach between harm reduction and improvement. </a:t>
            </a:r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US" sz="18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0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E928-17B2-67C0-A154-C54CEED6B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C798-A6CB-3169-332D-0F8CEB31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681038"/>
            <a:ext cx="10660117" cy="722094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Snapshot:  Barriers to Regenerative Tourism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255D4-95F7-496E-1C4D-C034C5604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403132"/>
            <a:ext cx="10660117" cy="4773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Top five barriers:</a:t>
            </a:r>
          </a:p>
          <a:p>
            <a:pPr marL="0" indent="0">
              <a:buNone/>
            </a:pPr>
            <a:endParaRPr lang="en-GB" sz="1900" b="1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457200" indent="-457200">
              <a:buAutoNum type="arabicParenBoth"/>
            </a:pPr>
            <a:r>
              <a:rPr lang="en-GB" sz="19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Lack of financial resources or access to funding; </a:t>
            </a:r>
          </a:p>
          <a:p>
            <a:pPr marL="457200" indent="-457200">
              <a:buAutoNum type="arabicParenBoth"/>
            </a:pPr>
            <a:r>
              <a:rPr lang="en-GB" sz="19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Limited staff time or capacity to work on new initiatives; </a:t>
            </a:r>
          </a:p>
          <a:p>
            <a:pPr marL="457200" indent="-457200">
              <a:buAutoNum type="arabicParenBoth"/>
            </a:pPr>
            <a:r>
              <a:rPr lang="en-GB" sz="19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Lack of knowledge or expertise on regenerative tourism, </a:t>
            </a:r>
          </a:p>
          <a:p>
            <a:pPr marL="457200" indent="-457200">
              <a:buAutoNum type="arabicParenBoth"/>
            </a:pPr>
            <a:r>
              <a:rPr lang="en-GB" sz="19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Difficulty measuring or evidencing outcomes (e.g., nature, community wellbeing, local economic benefit) and</a:t>
            </a:r>
          </a:p>
          <a:p>
            <a:pPr marL="457200" indent="-457200">
              <a:buAutoNum type="arabicParenBoth"/>
            </a:pPr>
            <a:r>
              <a:rPr lang="en-GB" sz="19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Lack of support from local authorities or destination organisations. </a:t>
            </a:r>
          </a:p>
          <a:p>
            <a:pPr marL="457200" indent="-457200">
              <a:buAutoNum type="arabicParenBoth"/>
            </a:pPr>
            <a:endParaRPr lang="en-GB" sz="19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GB" sz="19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Financial and human resources emerge as the most critical concerns, with more than 50% of respondents identifying them as key barriers. 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Most businesses agreed that all the barriers would prevent them from engaging with regenerative tourism to some extent, and only 17.9% indicated that the barriers would not prevent their engagement.</a:t>
            </a:r>
          </a:p>
          <a:p>
            <a:pPr marL="0" indent="0">
              <a:buNone/>
            </a:pPr>
            <a:br>
              <a:rPr lang="en-GB" sz="1800" dirty="0"/>
            </a:br>
            <a:br>
              <a:rPr lang="en-GB" sz="1800" dirty="0"/>
            </a:br>
            <a:endParaRPr lang="en-US" sz="18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7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8561A-8D1D-C653-A820-95B218EA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BD19-078C-F2B4-2BF9-D48C84F6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331076"/>
            <a:ext cx="10660117" cy="1072056"/>
          </a:xfrm>
        </p:spPr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Phase 2:  Workshop 1 at </a:t>
            </a:r>
            <a:r>
              <a:rPr lang="en-US" sz="3600" b="1" kern="0" dirty="0" err="1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Elveden</a:t>
            </a:r>
            <a: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Estate </a:t>
            </a:r>
            <a:r>
              <a:rPr lang="en-US" sz="18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– 5 March 2026</a:t>
            </a:r>
            <a:b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lang="en-US" sz="3600" dirty="0"/>
          </a:p>
        </p:txBody>
      </p:sp>
      <p:pic>
        <p:nvPicPr>
          <p:cNvPr id="5" name="Content Placeholder 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974C8B45-DEA2-B40A-800E-BD3D984C7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93" y="1013955"/>
            <a:ext cx="10344807" cy="5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0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CCC6D-E213-63FC-6804-4FA78779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4B80-327A-B8F5-5EC5-4FECEB8C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331076"/>
            <a:ext cx="10660117" cy="1072056"/>
          </a:xfrm>
        </p:spPr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Phase 2:  Workshop 2 at The English Distillery</a:t>
            </a:r>
            <a:r>
              <a:rPr lang="en-US" sz="18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– 17 March 2026</a:t>
            </a:r>
            <a:br>
              <a:rPr lang="en-US" sz="36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C05D35-7C11-8A6C-AAE7-A773A10C5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641" y="1062258"/>
            <a:ext cx="7267904" cy="56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0C12CF62-0347-84A0-49FB-E63262CD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lose-up of a field of grass&#10;&#10;AI-generated content may be incorrect.">
            <a:extLst>
              <a:ext uri="{FF2B5EF4-FFF2-40B4-BE49-F238E27FC236}">
                <a16:creationId xmlns:a16="http://schemas.microsoft.com/office/drawing/2014/main" id="{EE321232-EEFF-051A-7A9D-4B660D91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46" t="18849" r="1" b="1405"/>
          <a:stretch>
            <a:fillRect/>
          </a:stretch>
        </p:blipFill>
        <p:spPr>
          <a:xfrm flipH="1">
            <a:off x="0" y="0"/>
            <a:ext cx="12222003" cy="6858000"/>
          </a:xfrm>
          <a:prstGeom prst="rect">
            <a:avLst/>
          </a:prstGeom>
        </p:spPr>
      </p:pic>
      <p:sp>
        <p:nvSpPr>
          <p:cNvPr id="180" name="Google Shape;180;p2">
            <a:extLst>
              <a:ext uri="{FF2B5EF4-FFF2-40B4-BE49-F238E27FC236}">
                <a16:creationId xmlns:a16="http://schemas.microsoft.com/office/drawing/2014/main" id="{1DEE3885-02C7-F8EB-04B0-322EE7D158E8}"/>
              </a:ext>
            </a:extLst>
          </p:cNvPr>
          <p:cNvSpPr txBox="1"/>
          <p:nvPr/>
        </p:nvSpPr>
        <p:spPr>
          <a:xfrm>
            <a:off x="750902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4400"/>
              <a:buFont typeface="DM Serif Display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84927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What’s next?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384927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2076AB-19AC-9269-3600-71684C0C035A}"/>
              </a:ext>
            </a:extLst>
          </p:cNvPr>
          <p:cNvSpPr/>
          <p:nvPr/>
        </p:nvSpPr>
        <p:spPr>
          <a:xfrm>
            <a:off x="1319435" y="1843087"/>
            <a:ext cx="2368849" cy="1955661"/>
          </a:xfrm>
          <a:prstGeom prst="roundRect">
            <a:avLst/>
          </a:prstGeom>
          <a:solidFill>
            <a:srgbClr val="38492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4442D1-DE9C-331C-CAF2-9BEC8C65FCA5}"/>
              </a:ext>
            </a:extLst>
          </p:cNvPr>
          <p:cNvSpPr/>
          <p:nvPr/>
        </p:nvSpPr>
        <p:spPr>
          <a:xfrm>
            <a:off x="4911575" y="1843087"/>
            <a:ext cx="2368849" cy="1955661"/>
          </a:xfrm>
          <a:prstGeom prst="roundRect">
            <a:avLst/>
          </a:prstGeom>
          <a:solidFill>
            <a:srgbClr val="38492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8756A1-EE7E-A153-0905-2D1F5D04C905}"/>
              </a:ext>
            </a:extLst>
          </p:cNvPr>
          <p:cNvSpPr/>
          <p:nvPr/>
        </p:nvSpPr>
        <p:spPr>
          <a:xfrm>
            <a:off x="8503715" y="1843086"/>
            <a:ext cx="2368849" cy="1955661"/>
          </a:xfrm>
          <a:prstGeom prst="roundRect">
            <a:avLst/>
          </a:prstGeom>
          <a:solidFill>
            <a:srgbClr val="38492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AD692E-260E-782B-8797-D71341FA852E}"/>
              </a:ext>
            </a:extLst>
          </p:cNvPr>
          <p:cNvSpPr/>
          <p:nvPr/>
        </p:nvSpPr>
        <p:spPr>
          <a:xfrm>
            <a:off x="4961854" y="4137902"/>
            <a:ext cx="2368849" cy="1955661"/>
          </a:xfrm>
          <a:prstGeom prst="roundRect">
            <a:avLst/>
          </a:prstGeom>
          <a:solidFill>
            <a:srgbClr val="38492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04635-5317-137D-4E7E-2E4C8BB7B8A9}"/>
              </a:ext>
            </a:extLst>
          </p:cNvPr>
          <p:cNvSpPr txBox="1"/>
          <p:nvPr/>
        </p:nvSpPr>
        <p:spPr>
          <a:xfrm>
            <a:off x="1304075" y="2290661"/>
            <a:ext cx="2368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000" b="0" i="0" u="none" strike="noStrike" dirty="0">
                <a:solidFill>
                  <a:srgbClr val="93D0F5"/>
                </a:solidFill>
                <a:latin typeface="Montserrat"/>
                <a:ea typeface="Montserrat"/>
                <a:cs typeface="Montserrat"/>
                <a:sym typeface="Montserrat"/>
              </a:rPr>
              <a:t>Regenerative Tourism Framework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7FDF9-4F8A-74BB-EF9F-6368F5B9430F}"/>
              </a:ext>
            </a:extLst>
          </p:cNvPr>
          <p:cNvSpPr txBox="1"/>
          <p:nvPr/>
        </p:nvSpPr>
        <p:spPr>
          <a:xfrm>
            <a:off x="4961854" y="2113332"/>
            <a:ext cx="22682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000" dirty="0">
                <a:solidFill>
                  <a:srgbClr val="93D0F5"/>
                </a:solidFill>
                <a:latin typeface="Montserrat"/>
                <a:sym typeface="Montserrat"/>
              </a:rPr>
              <a:t>Brecks destination marketing &amp; comms foundations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endParaRPr lang="en-US" sz="2000" b="0" i="0" u="none" strike="noStrike" dirty="0">
              <a:solidFill>
                <a:srgbClr val="93D0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8713F-A44B-493C-257D-98BA32A58089}"/>
              </a:ext>
            </a:extLst>
          </p:cNvPr>
          <p:cNvSpPr txBox="1"/>
          <p:nvPr/>
        </p:nvSpPr>
        <p:spPr>
          <a:xfrm>
            <a:off x="8553995" y="2231563"/>
            <a:ext cx="22682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000" b="0" i="0" u="none" strike="noStrike">
                <a:solidFill>
                  <a:srgbClr val="93D0F5"/>
                </a:solidFill>
                <a:latin typeface="Montserrat"/>
                <a:ea typeface="Montserrat"/>
                <a:cs typeface="Montserrat"/>
                <a:sym typeface="Montserrat"/>
              </a:rPr>
              <a:t>Ongoing Stakeholder engagement &amp; syndication</a:t>
            </a:r>
            <a:endParaRPr lang="en-US" sz="2000">
              <a:solidFill>
                <a:srgbClr val="93D0F5"/>
              </a:solidFill>
              <a:latin typeface="Montserrat"/>
              <a:sym typeface="Montserrat"/>
            </a:endParaRP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endParaRPr lang="en-US" sz="2000" b="0" i="0" u="none" strike="noStrike">
              <a:solidFill>
                <a:srgbClr val="93D0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2A636-BEF1-8E43-2466-3D28B4C2816F}"/>
              </a:ext>
            </a:extLst>
          </p:cNvPr>
          <p:cNvSpPr txBox="1"/>
          <p:nvPr/>
        </p:nvSpPr>
        <p:spPr>
          <a:xfrm>
            <a:off x="5043326" y="4802395"/>
            <a:ext cx="2318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000" b="0" i="0" u="none" strike="noStrike">
                <a:solidFill>
                  <a:srgbClr val="93D0F5"/>
                </a:solidFill>
                <a:latin typeface="Montserrat"/>
                <a:ea typeface="Montserrat"/>
                <a:cs typeface="Montserrat"/>
                <a:sym typeface="Montserrat"/>
              </a:rPr>
              <a:t>PR Planning	</a:t>
            </a:r>
            <a:endParaRPr lang="en-US" sz="2000">
              <a:solidFill>
                <a:srgbClr val="93D0F5"/>
              </a:solidFill>
              <a:latin typeface="Montserrat"/>
              <a:sym typeface="Montserrat"/>
            </a:endParaRP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endParaRPr lang="en-US" sz="2000" b="0" i="0" u="none" strike="noStrike">
              <a:solidFill>
                <a:srgbClr val="93D0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661C94-15DD-5F6F-F3EC-8B15AD32FA84}"/>
              </a:ext>
            </a:extLst>
          </p:cNvPr>
          <p:cNvSpPr/>
          <p:nvPr/>
        </p:nvSpPr>
        <p:spPr>
          <a:xfrm>
            <a:off x="8553995" y="4137902"/>
            <a:ext cx="2368849" cy="1955661"/>
          </a:xfrm>
          <a:prstGeom prst="roundRect">
            <a:avLst/>
          </a:prstGeom>
          <a:solidFill>
            <a:srgbClr val="38492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36D4D-220E-6537-2E43-0F0A66E80B47}"/>
              </a:ext>
            </a:extLst>
          </p:cNvPr>
          <p:cNvSpPr txBox="1"/>
          <p:nvPr/>
        </p:nvSpPr>
        <p:spPr>
          <a:xfrm>
            <a:off x="8619638" y="4801142"/>
            <a:ext cx="2268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000" b="0" i="0" u="none" strike="noStrike">
                <a:solidFill>
                  <a:srgbClr val="93D0F5"/>
                </a:solidFill>
                <a:latin typeface="Montserrat"/>
                <a:ea typeface="Montserrat"/>
                <a:cs typeface="Montserrat"/>
                <a:sym typeface="Montserrat"/>
              </a:rPr>
              <a:t>Launch &amp; activation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7399CC-AC48-D133-BA47-D05DA1E14DDD}"/>
              </a:ext>
            </a:extLst>
          </p:cNvPr>
          <p:cNvSpPr/>
          <p:nvPr/>
        </p:nvSpPr>
        <p:spPr>
          <a:xfrm>
            <a:off x="1319434" y="4137902"/>
            <a:ext cx="2368849" cy="1955661"/>
          </a:xfrm>
          <a:prstGeom prst="roundRect">
            <a:avLst/>
          </a:prstGeom>
          <a:solidFill>
            <a:srgbClr val="38492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B17B04-229E-E6BA-C1BA-831C3D116F2D}"/>
              </a:ext>
            </a:extLst>
          </p:cNvPr>
          <p:cNvSpPr txBox="1"/>
          <p:nvPr/>
        </p:nvSpPr>
        <p:spPr>
          <a:xfrm>
            <a:off x="1304075" y="4574330"/>
            <a:ext cx="2318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000">
                <a:solidFill>
                  <a:srgbClr val="93D0F5"/>
                </a:solidFill>
                <a:latin typeface="Montserrat"/>
                <a:sym typeface="Montserrat"/>
              </a:rPr>
              <a:t>External stakeholder engagement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endParaRPr lang="en-US" sz="2000" b="0" i="0" u="none" strike="noStrike">
              <a:solidFill>
                <a:srgbClr val="93D0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9519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FBB0-4D70-455E-1690-E82CC356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013E1DE-BB97-12C9-D97B-F95EB103A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 flipH="1"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D1AAB2-4A79-6693-130F-257E93AD9F00}"/>
              </a:ext>
            </a:extLst>
          </p:cNvPr>
          <p:cNvSpPr/>
          <p:nvPr/>
        </p:nvSpPr>
        <p:spPr>
          <a:xfrm>
            <a:off x="-37579" y="-1284558"/>
            <a:ext cx="12267157" cy="146867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50000">
                <a:schemeClr val="tx1">
                  <a:alpha val="15000"/>
                </a:schemeClr>
              </a:gs>
              <a:gs pos="95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B32BB1-5B18-437D-C8CF-A9E1D1EC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11" y="3742818"/>
            <a:ext cx="10159437" cy="11916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venir Next LT Pro Light"/>
              </a:rPr>
              <a:t>A stakeholder-led, measurable approach, co-designed with local partners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9A170-9908-A565-6FE0-2C7D0D3A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11" y="2588902"/>
            <a:ext cx="11157213" cy="1325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1E4A88"/>
              </a:buClr>
              <a:buSzPts val="4400"/>
              <a:defRPr/>
            </a:pPr>
            <a:r>
              <a:rPr lang="en-US" sz="32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Developing the Brecks Regenerative Tourism Framework</a:t>
            </a:r>
          </a:p>
        </p:txBody>
      </p:sp>
    </p:spTree>
    <p:extLst>
      <p:ext uri="{BB962C8B-B14F-4D97-AF65-F5344CB8AC3E}">
        <p14:creationId xmlns:p14="http://schemas.microsoft.com/office/powerpoint/2010/main" val="235193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4DA3A9-85DE-D333-E9EE-CDE60022D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6340"/>
              </p:ext>
            </p:extLst>
          </p:nvPr>
        </p:nvGraphicFramePr>
        <p:xfrm>
          <a:off x="156481" y="963804"/>
          <a:ext cx="11879037" cy="5636780"/>
        </p:xfrm>
        <a:graphic>
          <a:graphicData uri="http://schemas.openxmlformats.org/drawingml/2006/table">
            <a:tbl>
              <a:tblPr/>
              <a:tblGrid>
                <a:gridCol w="643504">
                  <a:extLst>
                    <a:ext uri="{9D8B030D-6E8A-4147-A177-3AD203B41FA5}">
                      <a16:colId xmlns:a16="http://schemas.microsoft.com/office/drawing/2014/main" val="2659591383"/>
                    </a:ext>
                  </a:extLst>
                </a:gridCol>
                <a:gridCol w="1514517">
                  <a:extLst>
                    <a:ext uri="{9D8B030D-6E8A-4147-A177-3AD203B41FA5}">
                      <a16:colId xmlns:a16="http://schemas.microsoft.com/office/drawing/2014/main" val="846258420"/>
                    </a:ext>
                  </a:extLst>
                </a:gridCol>
                <a:gridCol w="1524477">
                  <a:extLst>
                    <a:ext uri="{9D8B030D-6E8A-4147-A177-3AD203B41FA5}">
                      <a16:colId xmlns:a16="http://schemas.microsoft.com/office/drawing/2014/main" val="1532601082"/>
                    </a:ext>
                  </a:extLst>
                </a:gridCol>
                <a:gridCol w="1366089">
                  <a:extLst>
                    <a:ext uri="{9D8B030D-6E8A-4147-A177-3AD203B41FA5}">
                      <a16:colId xmlns:a16="http://schemas.microsoft.com/office/drawing/2014/main" val="2851941170"/>
                    </a:ext>
                  </a:extLst>
                </a:gridCol>
                <a:gridCol w="1240701">
                  <a:extLst>
                    <a:ext uri="{9D8B030D-6E8A-4147-A177-3AD203B41FA5}">
                      <a16:colId xmlns:a16="http://schemas.microsoft.com/office/drawing/2014/main" val="4246150917"/>
                    </a:ext>
                  </a:extLst>
                </a:gridCol>
                <a:gridCol w="640148">
                  <a:extLst>
                    <a:ext uri="{9D8B030D-6E8A-4147-A177-3AD203B41FA5}">
                      <a16:colId xmlns:a16="http://schemas.microsoft.com/office/drawing/2014/main" val="2378266736"/>
                    </a:ext>
                  </a:extLst>
                </a:gridCol>
                <a:gridCol w="1333092">
                  <a:extLst>
                    <a:ext uri="{9D8B030D-6E8A-4147-A177-3AD203B41FA5}">
                      <a16:colId xmlns:a16="http://schemas.microsoft.com/office/drawing/2014/main" val="2242849949"/>
                    </a:ext>
                  </a:extLst>
                </a:gridCol>
                <a:gridCol w="772138">
                  <a:extLst>
                    <a:ext uri="{9D8B030D-6E8A-4147-A177-3AD203B41FA5}">
                      <a16:colId xmlns:a16="http://schemas.microsoft.com/office/drawing/2014/main" val="1326988314"/>
                    </a:ext>
                  </a:extLst>
                </a:gridCol>
                <a:gridCol w="1352892">
                  <a:extLst>
                    <a:ext uri="{9D8B030D-6E8A-4147-A177-3AD203B41FA5}">
                      <a16:colId xmlns:a16="http://schemas.microsoft.com/office/drawing/2014/main" val="3815875447"/>
                    </a:ext>
                  </a:extLst>
                </a:gridCol>
                <a:gridCol w="1491479">
                  <a:extLst>
                    <a:ext uri="{9D8B030D-6E8A-4147-A177-3AD203B41FA5}">
                      <a16:colId xmlns:a16="http://schemas.microsoft.com/office/drawing/2014/main" val="1089274401"/>
                    </a:ext>
                  </a:extLst>
                </a:gridCol>
              </a:tblGrid>
              <a:tr h="191849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4A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Jan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Feb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Mar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Apr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May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June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July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August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400" b="1">
                          <a:solidFill>
                            <a:srgbClr val="354A28"/>
                          </a:solidFill>
                          <a:effectLst/>
                          <a:latin typeface="DM Serif Display" pitchFamily="2" charset="0"/>
                        </a:rPr>
                        <a:t>September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43564"/>
                  </a:ext>
                </a:extLst>
              </a:tr>
              <a:tr h="185694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GB" sz="1600" b="1">
                          <a:solidFill>
                            <a:srgbClr val="83D0F5"/>
                          </a:solidFill>
                          <a:effectLst/>
                          <a:latin typeface="DM Serif Display" pitchFamily="2" charset="0"/>
                        </a:rPr>
                        <a:t>Brecks Team</a:t>
                      </a:r>
                    </a:p>
                  </a:txBody>
                  <a:tcPr marL="3889" marR="3889" marT="2593" marB="2593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4A2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 dirty="0">
                          <a:effectLst/>
                          <a:latin typeface="Avenir"/>
                        </a:rPr>
                        <a:t>- Early adopter stakeholders confirmed</a:t>
                      </a:r>
                      <a:br>
                        <a:rPr lang="en-US" sz="1100" b="0" dirty="0">
                          <a:effectLst/>
                          <a:latin typeface="Avenir"/>
                        </a:rPr>
                      </a:br>
                      <a:br>
                        <a:rPr lang="en-US" sz="1100" b="0" dirty="0">
                          <a:effectLst/>
                          <a:latin typeface="Avenir"/>
                        </a:rPr>
                      </a:br>
                      <a:r>
                        <a:rPr lang="en-US" sz="1100" b="0" dirty="0">
                          <a:effectLst/>
                          <a:latin typeface="Avenir"/>
                        </a:rPr>
                        <a:t>- Engagement phase begins, bringing the Brecks on the journey</a:t>
                      </a:r>
                      <a:br>
                        <a:rPr lang="en-US" sz="1100" b="0" dirty="0">
                          <a:effectLst/>
                          <a:latin typeface="Avenir"/>
                        </a:rPr>
                      </a:br>
                      <a:br>
                        <a:rPr lang="en-US" sz="1100" b="0" dirty="0">
                          <a:effectLst/>
                          <a:latin typeface="Avenir"/>
                        </a:rPr>
                      </a:br>
                      <a:r>
                        <a:rPr lang="en-US" sz="1100" b="0" dirty="0">
                          <a:effectLst/>
                          <a:latin typeface="Avenir"/>
                        </a:rPr>
                        <a:t>- Stakeholder and moment mapping (Influence, &amp; Trade)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100" b="0">
                          <a:effectLst/>
                          <a:latin typeface="Avenir"/>
                        </a:rPr>
                        <a:t>Identify Brecks destination marketing requirements</a:t>
                      </a:r>
                      <a:br>
                        <a:rPr lang="en-GB" sz="1100" b="0">
                          <a:effectLst/>
                          <a:latin typeface="Avenir"/>
                        </a:rPr>
                      </a:br>
                      <a:br>
                        <a:rPr lang="en-GB" sz="1100" b="0">
                          <a:effectLst/>
                          <a:latin typeface="Avenir"/>
                        </a:rPr>
                      </a:br>
                      <a:r>
                        <a:rPr lang="en-GB" sz="1100" b="0">
                          <a:effectLst/>
                          <a:latin typeface="Avenir"/>
                        </a:rPr>
                        <a:t>- Development of assets commences</a:t>
                      </a:r>
                      <a:br>
                        <a:rPr lang="en-GB" sz="1100" b="0">
                          <a:effectLst/>
                          <a:latin typeface="Avenir"/>
                        </a:rPr>
                      </a:br>
                      <a:br>
                        <a:rPr lang="en-GB" sz="1100" b="0">
                          <a:effectLst/>
                          <a:latin typeface="Avenir"/>
                        </a:rPr>
                      </a:br>
                      <a:r>
                        <a:rPr lang="en-GB" sz="1100" b="0">
                          <a:effectLst/>
                          <a:latin typeface="Avenir"/>
                        </a:rPr>
                        <a:t>- PR &amp; external stakeholder planning commences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- Development of assets ongoing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Stakeholder engagement &amp; syndication ongoing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External stakeholder engagement &amp; PR planning ongoing 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Public launch: The Brecks as the UK's first regenerative tourism national character area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Inclusion of Brecks in VEE shoulder season activation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226329"/>
                  </a:ext>
                </a:extLst>
              </a:tr>
              <a:tr h="146116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GB" sz="1600" b="1">
                          <a:solidFill>
                            <a:srgbClr val="83D0F5"/>
                          </a:solidFill>
                          <a:effectLst/>
                          <a:latin typeface="DM Serif Display" pitchFamily="2" charset="0"/>
                        </a:rPr>
                        <a:t>Uni Team</a:t>
                      </a:r>
                    </a:p>
                  </a:txBody>
                  <a:tcPr marL="3889" marR="3889" marT="2593" marB="2593" anchor="ctr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4A2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 fontAlgn="t">
                        <a:buFontTx/>
                        <a:buChar char="-"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Business-facing deck development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Baseline survey designed &amp; ready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Desktop research &amp; exemplar mapping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Workshop development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endParaRPr lang="en-US" sz="1100" b="0">
                        <a:effectLst/>
                        <a:latin typeface="Avenir"/>
                      </a:endParaRPr>
                    </a:p>
                    <a:p>
                      <a:pPr marL="171450" indent="-171450" rtl="0" fontAlgn="t">
                        <a:buFontTx/>
                        <a:buChar char="-"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 Survey live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endParaRPr lang="en-US" sz="1100" b="0">
                        <a:effectLst/>
                        <a:latin typeface="Avenir"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- Survey live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Co-design lab workshops with early adopters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endParaRPr lang="en-US" sz="1100" b="0">
                        <a:effectLst/>
                        <a:latin typeface="Avenir"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-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Co-design lab workshops with early adopters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- Draft regenerative tourism framework 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endParaRPr lang="en-US" sz="1100" b="0">
                        <a:effectLst/>
                        <a:latin typeface="Avenir"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- Interviews &amp; case study development</a:t>
                      </a:r>
                    </a:p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- Early findings presented at regenerative tourism academic conference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100" b="0" kern="1200">
                          <a:solidFill>
                            <a:schemeClr val="tx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 Interviews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- Early findings presented at Netherlands Int academic conference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-Final outputs: report, framework, case studies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904020"/>
                  </a:ext>
                </a:extLst>
              </a:tr>
              <a:tr h="453178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GB" sz="1600" b="1">
                          <a:solidFill>
                            <a:srgbClr val="83D0F5"/>
                          </a:solidFill>
                          <a:effectLst/>
                          <a:latin typeface="DM Serif Display" pitchFamily="2" charset="0"/>
                        </a:rPr>
                        <a:t>Key Dates</a:t>
                      </a:r>
                    </a:p>
                  </a:txBody>
                  <a:tcPr marL="3889" marR="3889" marT="2593" marB="2593" anchor="b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4A2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100" b="0">
                          <a:effectLst/>
                          <a:latin typeface="Avenir"/>
                        </a:rPr>
                        <a:t>UK Inbound Annual Convention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>
                          <a:effectLst/>
                          <a:latin typeface="Avenir"/>
                        </a:rPr>
                        <a:t>Birmingham Tourism &amp; Travel Show</a:t>
                      </a:r>
                      <a:br>
                        <a:rPr lang="en-US" sz="1100" b="0">
                          <a:effectLst/>
                          <a:latin typeface="Avenir"/>
                        </a:rPr>
                      </a:br>
                      <a:r>
                        <a:rPr lang="en-US" sz="1100" b="0">
                          <a:effectLst/>
                          <a:latin typeface="Avenir"/>
                        </a:rPr>
                        <a:t>ITB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at Association for Tourism in Higher Education Southern Tourism Academic Network launch on 15th April</a:t>
                      </a:r>
                      <a:endParaRPr lang="en-US" sz="1100" b="0">
                        <a:effectLst/>
                        <a:latin typeface="Avenir"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at International Adventure Conference on 10-13 June.</a:t>
                      </a:r>
                      <a:endParaRPr lang="en-GB" sz="11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600">
                        <a:effectLst/>
                      </a:endParaRP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100" b="0">
                          <a:effectLst/>
                          <a:latin typeface="Avenir"/>
                        </a:rPr>
                        <a:t>-Journal articles ongoing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100" b="0" dirty="0">
                          <a:effectLst/>
                          <a:latin typeface="Avenir"/>
                        </a:rPr>
                        <a:t>5th September – Digital Detox Day</a:t>
                      </a:r>
                    </a:p>
                  </a:txBody>
                  <a:tcPr marL="3889" marR="3889" marT="2593" marB="2593">
                    <a:lnL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56389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4FA9DD-5690-C5DD-4E20-EF2C2EE3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67" y="257416"/>
            <a:ext cx="10453910" cy="605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buClr>
                <a:srgbClr val="1E4A88"/>
              </a:buClr>
              <a:buSzPts val="4400"/>
              <a:defRPr/>
            </a:pPr>
            <a:r>
              <a:rPr lang="en-US" sz="3600" b="1" kern="0">
                <a:solidFill>
                  <a:srgbClr val="384927"/>
                </a:solidFill>
                <a:latin typeface="DM Serif Display"/>
                <a:sym typeface="DM Serif Display"/>
              </a:rPr>
              <a:t>WIP timings</a:t>
            </a:r>
          </a:p>
        </p:txBody>
      </p:sp>
    </p:spTree>
    <p:extLst>
      <p:ext uri="{BB962C8B-B14F-4D97-AF65-F5344CB8AC3E}">
        <p14:creationId xmlns:p14="http://schemas.microsoft.com/office/powerpoint/2010/main" val="129037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672F4-3075-B276-8527-0A067F75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A86D-7760-1F3C-AACD-CC6B5E0D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FF0F-F3ED-6A24-E392-DEF3E9C81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Getting to Know the Brecks">
            <a:extLst>
              <a:ext uri="{FF2B5EF4-FFF2-40B4-BE49-F238E27FC236}">
                <a16:creationId xmlns:a16="http://schemas.microsoft.com/office/drawing/2014/main" id="{FC45AF99-84CD-3A37-FA5D-81FD9F0C1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8" b="138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081D4D-8358-FE8E-7F4D-B2EF087358DA}"/>
              </a:ext>
            </a:extLst>
          </p:cNvPr>
          <p:cNvSpPr txBox="1">
            <a:spLocks/>
          </p:cNvSpPr>
          <p:nvPr/>
        </p:nvSpPr>
        <p:spPr>
          <a:xfrm>
            <a:off x="4322837" y="2742634"/>
            <a:ext cx="3546325" cy="943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1E4A88"/>
              </a:buClr>
              <a:buSzPts val="4400"/>
              <a:defRPr/>
            </a:pPr>
            <a:r>
              <a:rPr lang="en-US" sz="3600" b="1" kern="0">
                <a:solidFill>
                  <a:schemeClr val="bg1"/>
                </a:solidFill>
                <a:latin typeface="DM Serif Display"/>
                <a:sym typeface="DM Serif Display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8371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0A5A8-99D3-0866-4CB1-4BD85431F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Brecks Travel Guide: Best of The Brecks, England Travel 2026 |  Expedia.co.uk">
            <a:extLst>
              <a:ext uri="{FF2B5EF4-FFF2-40B4-BE49-F238E27FC236}">
                <a16:creationId xmlns:a16="http://schemas.microsoft.com/office/drawing/2014/main" id="{9346CD96-800F-BF5D-A099-F1879EBB9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r="8046" b="182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2CABDE-D327-DDB3-DCEA-5EC8AD11D0FD}"/>
              </a:ext>
            </a:extLst>
          </p:cNvPr>
          <p:cNvSpPr/>
          <p:nvPr/>
        </p:nvSpPr>
        <p:spPr>
          <a:xfrm rot="16200000">
            <a:off x="151274" y="-1209805"/>
            <a:ext cx="12267157" cy="146867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50000">
                <a:schemeClr val="tx1">
                  <a:alpha val="15000"/>
                </a:schemeClr>
              </a:gs>
              <a:gs pos="95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52BB4A-42E0-4ED2-6C6B-8685B93709F0}"/>
              </a:ext>
            </a:extLst>
          </p:cNvPr>
          <p:cNvSpPr txBox="1">
            <a:spLocks/>
          </p:cNvSpPr>
          <p:nvPr/>
        </p:nvSpPr>
        <p:spPr>
          <a:xfrm>
            <a:off x="692111" y="4290584"/>
            <a:ext cx="11499890" cy="17116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venir Next LT Pro Light"/>
              </a:rPr>
              <a:t>Regeneration in the Brecks isn’t a frame-work, it’s a way of life.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  <a:latin typeface="Avenir Next LT Pro Light"/>
              </a:rPr>
              <a:t>This place has always been shaped by a relationship between land and people.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Avenir Next LT Pro Light"/>
              </a:rPr>
              <a:t>Our aim is to showcase what already works, strengthen it,</a:t>
            </a:r>
            <a:br>
              <a:rPr lang="en-US" sz="2000" b="1" dirty="0">
                <a:latin typeface="Avenir Next LT Pro Light" panose="020B03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venir Next LT Pro Light"/>
              </a:rPr>
              <a:t>and make it easier for visitors to support it.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37B9E529-5DCF-7F84-9289-F3610623D7EA}"/>
              </a:ext>
            </a:extLst>
          </p:cNvPr>
          <p:cNvSpPr/>
          <p:nvPr/>
        </p:nvSpPr>
        <p:spPr>
          <a:xfrm>
            <a:off x="-2014371" y="5487544"/>
            <a:ext cx="10626130" cy="447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00"/>
              </a:lnSpc>
            </a:pPr>
            <a:endParaRPr lang="en-US" sz="2167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17C92332-FA67-B8FD-A9D3-77916775CEA6}"/>
              </a:ext>
            </a:extLst>
          </p:cNvPr>
          <p:cNvSpPr/>
          <p:nvPr/>
        </p:nvSpPr>
        <p:spPr>
          <a:xfrm>
            <a:off x="-2014371" y="6186441"/>
            <a:ext cx="10626130" cy="7159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92"/>
              </a:lnSpc>
            </a:pPr>
            <a:endParaRPr lang="en-US" sz="17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18145-167B-85AA-FB33-05D4C204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11" y="2588902"/>
            <a:ext cx="11157213" cy="1325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1E4A88"/>
              </a:buClr>
              <a:buSzPts val="4400"/>
              <a:defRPr/>
            </a:pPr>
            <a:r>
              <a:rPr lang="en-US" sz="32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Why the Brecks should be the UK’s first </a:t>
            </a:r>
            <a:br>
              <a:rPr lang="en-US" sz="32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-US" sz="32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Regenerative Tourism National Character area</a:t>
            </a:r>
          </a:p>
        </p:txBody>
      </p:sp>
    </p:spTree>
    <p:extLst>
      <p:ext uri="{BB962C8B-B14F-4D97-AF65-F5344CB8AC3E}">
        <p14:creationId xmlns:p14="http://schemas.microsoft.com/office/powerpoint/2010/main" val="295097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36221E80-1E4C-9134-7758-3A016D44FE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" b="13487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D12D19-CE1D-FEE0-F991-9BEEE1F198E3}"/>
              </a:ext>
            </a:extLst>
          </p:cNvPr>
          <p:cNvSpPr/>
          <p:nvPr/>
        </p:nvSpPr>
        <p:spPr>
          <a:xfrm>
            <a:off x="-37579" y="-59878"/>
            <a:ext cx="12267157" cy="72122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50000">
                <a:schemeClr val="tx1">
                  <a:alpha val="15000"/>
                </a:schemeClr>
              </a:gs>
              <a:gs pos="95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B569660-9034-CD4B-D2DA-6C6F322340D8}"/>
              </a:ext>
            </a:extLst>
          </p:cNvPr>
          <p:cNvSpPr/>
          <p:nvPr/>
        </p:nvSpPr>
        <p:spPr>
          <a:xfrm>
            <a:off x="1695215" y="1749142"/>
            <a:ext cx="2914362" cy="2146453"/>
          </a:xfrm>
          <a:prstGeom prst="roundRect">
            <a:avLst/>
          </a:prstGeom>
          <a:solidFill>
            <a:srgbClr val="38492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65877-8017-025D-3A24-B1DCD570A038}"/>
              </a:ext>
            </a:extLst>
          </p:cNvPr>
          <p:cNvSpPr txBox="1"/>
          <p:nvPr/>
        </p:nvSpPr>
        <p:spPr>
          <a:xfrm>
            <a:off x="1695215" y="2370957"/>
            <a:ext cx="2914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Working with </a:t>
            </a:r>
            <a:br>
              <a:rPr lang="en-US" sz="24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-US" sz="24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the land’s offering</a:t>
            </a:r>
            <a:endParaRPr lang="en-GB" sz="24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830466-6920-D3E9-D60B-52FE3A562474}"/>
              </a:ext>
            </a:extLst>
          </p:cNvPr>
          <p:cNvSpPr/>
          <p:nvPr/>
        </p:nvSpPr>
        <p:spPr>
          <a:xfrm>
            <a:off x="7622114" y="1651021"/>
            <a:ext cx="2914362" cy="2146453"/>
          </a:xfrm>
          <a:prstGeom prst="roundRect">
            <a:avLst/>
          </a:prstGeom>
          <a:solidFill>
            <a:srgbClr val="38492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A25677-04F2-9B78-385C-FEC6C12E5518}"/>
              </a:ext>
            </a:extLst>
          </p:cNvPr>
          <p:cNvSpPr txBox="1"/>
          <p:nvPr/>
        </p:nvSpPr>
        <p:spPr>
          <a:xfrm>
            <a:off x="7622114" y="2493414"/>
            <a:ext cx="2914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Keep value local</a:t>
            </a:r>
            <a:endParaRPr lang="en-GB" sz="24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C227BB2-AC65-F5A6-9D28-B0B0046A6D5B}"/>
              </a:ext>
            </a:extLst>
          </p:cNvPr>
          <p:cNvSpPr/>
          <p:nvPr/>
        </p:nvSpPr>
        <p:spPr>
          <a:xfrm>
            <a:off x="1695215" y="4294013"/>
            <a:ext cx="2914362" cy="2146453"/>
          </a:xfrm>
          <a:prstGeom prst="roundRect">
            <a:avLst/>
          </a:prstGeom>
          <a:solidFill>
            <a:srgbClr val="38492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6B6E1-374F-7FA8-1494-EEFAF67945CB}"/>
              </a:ext>
            </a:extLst>
          </p:cNvPr>
          <p:cNvSpPr txBox="1"/>
          <p:nvPr/>
        </p:nvSpPr>
        <p:spPr>
          <a:xfrm>
            <a:off x="1695215" y="4915828"/>
            <a:ext cx="2914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Invite visitors to give back</a:t>
            </a:r>
            <a:endParaRPr lang="en-GB" sz="24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1C1D64-C462-C015-6688-19A1F13A1797}"/>
              </a:ext>
            </a:extLst>
          </p:cNvPr>
          <p:cNvSpPr/>
          <p:nvPr/>
        </p:nvSpPr>
        <p:spPr>
          <a:xfrm>
            <a:off x="7622114" y="4195892"/>
            <a:ext cx="2914362" cy="2146453"/>
          </a:xfrm>
          <a:prstGeom prst="roundRect">
            <a:avLst/>
          </a:prstGeom>
          <a:solidFill>
            <a:srgbClr val="384927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A91DD-FC78-3ED8-E503-7E319494B5A5}"/>
              </a:ext>
            </a:extLst>
          </p:cNvPr>
          <p:cNvSpPr txBox="1"/>
          <p:nvPr/>
        </p:nvSpPr>
        <p:spPr>
          <a:xfrm>
            <a:off x="7622114" y="5038285"/>
            <a:ext cx="2914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Build year-round resilience</a:t>
            </a:r>
            <a:endParaRPr lang="en-GB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287A8-B65F-3EBF-C7E6-D6D9801CCD01}"/>
              </a:ext>
            </a:extLst>
          </p:cNvPr>
          <p:cNvSpPr txBox="1"/>
          <p:nvPr/>
        </p:nvSpPr>
        <p:spPr>
          <a:xfrm>
            <a:off x="3047478" y="515655"/>
            <a:ext cx="609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Four guiding principles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28239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8D535202-4F3D-DAC8-ECEE-27196083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18D4B2-0F70-442B-3B3C-E5AD80FB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630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B3ED0E-09B8-233E-BE08-0994839EBD41}"/>
              </a:ext>
            </a:extLst>
          </p:cNvPr>
          <p:cNvSpPr/>
          <p:nvPr/>
        </p:nvSpPr>
        <p:spPr>
          <a:xfrm>
            <a:off x="-37579" y="-3536706"/>
            <a:ext cx="12267157" cy="146867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50000">
                <a:schemeClr val="tx1">
                  <a:alpha val="15000"/>
                </a:schemeClr>
              </a:gs>
              <a:gs pos="95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Google Shape;180;p2">
            <a:extLst>
              <a:ext uri="{FF2B5EF4-FFF2-40B4-BE49-F238E27FC236}">
                <a16:creationId xmlns:a16="http://schemas.microsoft.com/office/drawing/2014/main" id="{1F751DAC-11C1-9FC4-C5FF-F53028119194}"/>
              </a:ext>
            </a:extLst>
          </p:cNvPr>
          <p:cNvSpPr txBox="1"/>
          <p:nvPr/>
        </p:nvSpPr>
        <p:spPr>
          <a:xfrm>
            <a:off x="750902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4400"/>
              <a:buFont typeface="DM Serif Display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What’s been achieved in 2025?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4988151-F1D0-7C25-3FB9-3E031FAB359D}"/>
              </a:ext>
            </a:extLst>
          </p:cNvPr>
          <p:cNvSpPr/>
          <p:nvPr/>
        </p:nvSpPr>
        <p:spPr>
          <a:xfrm>
            <a:off x="1319435" y="1843087"/>
            <a:ext cx="2368849" cy="1955661"/>
          </a:xfrm>
          <a:prstGeom prst="roundRect">
            <a:avLst/>
          </a:prstGeom>
          <a:solidFill>
            <a:srgbClr val="83D0F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B43DDC-F5E2-3BEF-A234-3418DF7DA006}"/>
              </a:ext>
            </a:extLst>
          </p:cNvPr>
          <p:cNvSpPr/>
          <p:nvPr/>
        </p:nvSpPr>
        <p:spPr>
          <a:xfrm>
            <a:off x="4911575" y="1843087"/>
            <a:ext cx="2368849" cy="1955661"/>
          </a:xfrm>
          <a:prstGeom prst="roundRect">
            <a:avLst/>
          </a:prstGeom>
          <a:solidFill>
            <a:srgbClr val="83D0F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70E52E-658D-EBF8-CABD-5D049AD8F45B}"/>
              </a:ext>
            </a:extLst>
          </p:cNvPr>
          <p:cNvSpPr/>
          <p:nvPr/>
        </p:nvSpPr>
        <p:spPr>
          <a:xfrm>
            <a:off x="8503715" y="1843086"/>
            <a:ext cx="2368849" cy="1955661"/>
          </a:xfrm>
          <a:prstGeom prst="roundRect">
            <a:avLst/>
          </a:prstGeom>
          <a:solidFill>
            <a:srgbClr val="83D0F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5A76FB-AE7C-2439-981C-60095BE1B65B}"/>
              </a:ext>
            </a:extLst>
          </p:cNvPr>
          <p:cNvSpPr/>
          <p:nvPr/>
        </p:nvSpPr>
        <p:spPr>
          <a:xfrm>
            <a:off x="4961854" y="4137902"/>
            <a:ext cx="2368849" cy="1955661"/>
          </a:xfrm>
          <a:prstGeom prst="roundRect">
            <a:avLst/>
          </a:prstGeom>
          <a:solidFill>
            <a:srgbClr val="83D0F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Montserrat"/>
                <a:sym typeface="Montserrat"/>
              </a:rPr>
              <a:t>University of Greenwich </a:t>
            </a:r>
            <a:r>
              <a:rPr lang="en-US" sz="1600">
                <a:solidFill>
                  <a:schemeClr val="bg1"/>
                </a:solidFill>
                <a:latin typeface="Montserrat"/>
                <a:sym typeface="Montserrat"/>
              </a:rPr>
              <a:t>Academic partnership</a:t>
            </a:r>
            <a:endParaRPr lang="en-GB" sz="2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35A91D-0E3C-38E5-2FF7-C1944C3BBFF6}"/>
              </a:ext>
            </a:extLst>
          </p:cNvPr>
          <p:cNvSpPr txBox="1"/>
          <p:nvPr/>
        </p:nvSpPr>
        <p:spPr>
          <a:xfrm>
            <a:off x="4909367" y="2253555"/>
            <a:ext cx="2368849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800" b="0" i="0" u="none" strike="noStrik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130+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1600" b="0" i="0" u="none" strike="noStrike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organisations</a:t>
            </a:r>
            <a:r>
              <a:rPr lang="en-US" sz="1600" b="0" i="0" u="none" strike="noStrik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on Brecks NCA  database</a:t>
            </a:r>
            <a:br>
              <a:rPr lang="en-US" sz="2400" b="0" i="0" u="none" strike="noStrik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 b="0" i="0" u="none" strike="noStrik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37F9198-467A-DB8A-DF0B-4E82D41071FE}"/>
              </a:ext>
            </a:extLst>
          </p:cNvPr>
          <p:cNvSpPr/>
          <p:nvPr/>
        </p:nvSpPr>
        <p:spPr>
          <a:xfrm>
            <a:off x="8553995" y="4137902"/>
            <a:ext cx="2368849" cy="1955661"/>
          </a:xfrm>
          <a:prstGeom prst="roundRect">
            <a:avLst/>
          </a:prstGeom>
          <a:solidFill>
            <a:srgbClr val="83D0F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C515FE-3EB9-F597-3C60-2FDDD85DB067}"/>
              </a:ext>
            </a:extLst>
          </p:cNvPr>
          <p:cNvSpPr txBox="1"/>
          <p:nvPr/>
        </p:nvSpPr>
        <p:spPr>
          <a:xfrm>
            <a:off x="1367486" y="1886152"/>
            <a:ext cx="2270518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Mission statement</a:t>
            </a:r>
            <a:b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10- point plan</a:t>
            </a:r>
            <a:b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4 Working Group</a:t>
            </a:r>
            <a:b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16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3 LVEP Board Meetings</a:t>
            </a:r>
            <a:endParaRPr lang="en-US" sz="1600" b="0" i="0" u="none" strike="noStrik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4BA195-F65E-CB9F-3510-E042FD19F18C}"/>
              </a:ext>
            </a:extLst>
          </p:cNvPr>
          <p:cNvSpPr/>
          <p:nvPr/>
        </p:nvSpPr>
        <p:spPr>
          <a:xfrm>
            <a:off x="1319435" y="4195720"/>
            <a:ext cx="2368849" cy="1955661"/>
          </a:xfrm>
          <a:prstGeom prst="roundRect">
            <a:avLst/>
          </a:prstGeom>
          <a:solidFill>
            <a:srgbClr val="83D0F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57860-6F47-C08C-BEBB-B8AEC1AC2892}"/>
              </a:ext>
            </a:extLst>
          </p:cNvPr>
          <p:cNvSpPr txBox="1"/>
          <p:nvPr/>
        </p:nvSpPr>
        <p:spPr>
          <a:xfrm>
            <a:off x="8499299" y="2307844"/>
            <a:ext cx="242354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buClr>
                <a:srgbClr val="1E4A88"/>
              </a:buClr>
              <a:buSzPts val="1600"/>
            </a:pPr>
            <a:r>
              <a:rPr lang="en-US" sz="2800" dirty="0">
                <a:solidFill>
                  <a:schemeClr val="bg1"/>
                </a:solidFill>
                <a:latin typeface="Montserrat"/>
                <a:sym typeface="Montserrat"/>
              </a:rPr>
              <a:t>120+ </a:t>
            </a:r>
          </a:p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1600" dirty="0">
                <a:solidFill>
                  <a:schemeClr val="bg1"/>
                </a:solidFill>
                <a:latin typeface="Montserrat"/>
                <a:sym typeface="Montserrat"/>
              </a:rPr>
              <a:t>businesses mapped on Google Maps</a:t>
            </a:r>
            <a:endParaRPr lang="en-US" sz="16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C4F65-8CA4-B86B-9A09-FF8E922CDC51}"/>
              </a:ext>
            </a:extLst>
          </p:cNvPr>
          <p:cNvSpPr txBox="1"/>
          <p:nvPr/>
        </p:nvSpPr>
        <p:spPr>
          <a:xfrm>
            <a:off x="1296502" y="4432468"/>
            <a:ext cx="2368849" cy="13665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50+</a:t>
            </a:r>
            <a:endParaRPr lang="en-US" sz="2000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ct val="90000"/>
              </a:lnSpc>
              <a:buClr>
                <a:srgbClr val="1E4A88"/>
              </a:buClr>
              <a:buSzPts val="1600"/>
            </a:pPr>
            <a: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In-depth businesses engagement, incl. collab with BFWN &amp; Brecks Partnership</a:t>
            </a:r>
            <a:endParaRPr lang="en-US" sz="1600" b="0" i="0" u="none" strike="noStrike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0F657-6C07-3AB2-EA3F-7DD96061837A}"/>
              </a:ext>
            </a:extLst>
          </p:cNvPr>
          <p:cNvSpPr txBox="1"/>
          <p:nvPr/>
        </p:nvSpPr>
        <p:spPr>
          <a:xfrm>
            <a:off x="8553994" y="4688830"/>
            <a:ext cx="2368849" cy="7017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90000"/>
              </a:lnSpc>
              <a:buClr>
                <a:srgbClr val="1E4A88"/>
              </a:buClr>
              <a:buSzPts val="1600"/>
            </a:pPr>
            <a:r>
              <a:rPr lang="en-US" sz="2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20+</a:t>
            </a:r>
          </a:p>
          <a:p>
            <a:pPr lvl="0" algn="ctr">
              <a:lnSpc>
                <a:spcPct val="90000"/>
              </a:lnSpc>
              <a:buClr>
                <a:srgbClr val="1E4A88"/>
              </a:buClr>
              <a:buSzPts val="1600"/>
            </a:pPr>
            <a:r>
              <a:rPr lang="en-US" sz="16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Early adopters</a:t>
            </a:r>
            <a:endParaRPr lang="en-US" sz="1600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1888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4F4860B8-9902-5F7D-E532-E296AB4C5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lose-up of a field of grass&#10;&#10;AI-generated content may be incorrect.">
            <a:extLst>
              <a:ext uri="{FF2B5EF4-FFF2-40B4-BE49-F238E27FC236}">
                <a16:creationId xmlns:a16="http://schemas.microsoft.com/office/drawing/2014/main" id="{6137370E-192A-6BC3-EA04-E07EEFA62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46" t="18849" r="1" b="1405"/>
          <a:stretch>
            <a:fillRect/>
          </a:stretch>
        </p:blipFill>
        <p:spPr>
          <a:xfrm flipH="1">
            <a:off x="0" y="0"/>
            <a:ext cx="12222003" cy="6858000"/>
          </a:xfrm>
          <a:prstGeom prst="rect">
            <a:avLst/>
          </a:prstGeom>
        </p:spPr>
      </p:pic>
      <p:sp>
        <p:nvSpPr>
          <p:cNvPr id="180" name="Google Shape;180;p2">
            <a:extLst>
              <a:ext uri="{FF2B5EF4-FFF2-40B4-BE49-F238E27FC236}">
                <a16:creationId xmlns:a16="http://schemas.microsoft.com/office/drawing/2014/main" id="{4AEEAFEC-56A0-4C77-DC76-F51669FB3875}"/>
              </a:ext>
            </a:extLst>
          </p:cNvPr>
          <p:cNvSpPr txBox="1"/>
          <p:nvPr/>
        </p:nvSpPr>
        <p:spPr>
          <a:xfrm>
            <a:off x="750902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4400"/>
              <a:buFont typeface="DM Serif Display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84927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What’s Happening Now?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384927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77D9F73-3DF1-8222-D6A3-20CE19ED2864}"/>
              </a:ext>
            </a:extLst>
          </p:cNvPr>
          <p:cNvSpPr/>
          <p:nvPr/>
        </p:nvSpPr>
        <p:spPr>
          <a:xfrm>
            <a:off x="1319435" y="1843087"/>
            <a:ext cx="2368849" cy="1955661"/>
          </a:xfrm>
          <a:prstGeom prst="roundRect">
            <a:avLst/>
          </a:prstGeom>
          <a:solidFill>
            <a:srgbClr val="38492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82948-135A-4935-5E41-0C2DD46C6642}"/>
              </a:ext>
            </a:extLst>
          </p:cNvPr>
          <p:cNvSpPr txBox="1"/>
          <p:nvPr/>
        </p:nvSpPr>
        <p:spPr>
          <a:xfrm>
            <a:off x="1304075" y="2290661"/>
            <a:ext cx="2368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A88"/>
              </a:buClr>
              <a:buSzPts val="1600"/>
            </a:pPr>
            <a:r>
              <a:rPr lang="en-US" sz="2000" b="0" i="0" u="none" strike="noStrike">
                <a:solidFill>
                  <a:srgbClr val="93D0F5"/>
                </a:solidFill>
                <a:latin typeface="Montserrat"/>
                <a:ea typeface="Montserrat"/>
                <a:cs typeface="Montserrat"/>
                <a:sym typeface="Montserrat"/>
              </a:rPr>
              <a:t>Regenerative Tourism Framework development</a:t>
            </a:r>
          </a:p>
        </p:txBody>
      </p:sp>
    </p:spTree>
    <p:extLst>
      <p:ext uri="{BB962C8B-B14F-4D97-AF65-F5344CB8AC3E}">
        <p14:creationId xmlns:p14="http://schemas.microsoft.com/office/powerpoint/2010/main" val="287167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4608-72F4-EBC5-450E-B335BD21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75F13-0009-FE86-4C00-C21FC5369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00" b="-6"/>
          <a:stretch>
            <a:fillRect/>
          </a:stretch>
        </p:blipFill>
        <p:spPr>
          <a:xfrm>
            <a:off x="3342566" y="142242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FAC50-EABC-4C4E-D97F-B9872ECA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50" r="5254" b="4"/>
          <a:stretch>
            <a:fillRect/>
          </a:stretch>
        </p:blipFill>
        <p:spPr>
          <a:xfrm>
            <a:off x="3395477" y="352776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C7C9EA-FE40-4F00-66B7-F655831A0D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496" b="-5"/>
          <a:stretch>
            <a:fillRect/>
          </a:stretch>
        </p:blipFill>
        <p:spPr>
          <a:xfrm>
            <a:off x="365046" y="352776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28303-D457-4626-5080-AB94458B0C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45" b="-5"/>
          <a:stretch>
            <a:fillRect/>
          </a:stretch>
        </p:blipFill>
        <p:spPr>
          <a:xfrm>
            <a:off x="326387" y="142242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2202D-D117-B1FC-17B6-F6906C95266E}"/>
              </a:ext>
            </a:extLst>
          </p:cNvPr>
          <p:cNvSpPr txBox="1"/>
          <p:nvPr/>
        </p:nvSpPr>
        <p:spPr>
          <a:xfrm>
            <a:off x="220564" y="2912214"/>
            <a:ext cx="29531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>
                <a:solidFill>
                  <a:srgbClr val="354A28"/>
                </a:solidFill>
                <a:latin typeface="DM Serif Display" pitchFamily="2" charset="0"/>
              </a:rPr>
              <a:t>Dr Nikki McCleod</a:t>
            </a:r>
          </a:p>
          <a:p>
            <a:pPr marL="0" indent="0" algn="ctr">
              <a:buNone/>
            </a:pPr>
            <a:r>
              <a:rPr lang="en-GB" sz="1600">
                <a:solidFill>
                  <a:srgbClr val="354A28"/>
                </a:solidFill>
                <a:latin typeface="Avenir Next LT Pro Light" panose="020B0304020202020204" pitchFamily="34" charset="0"/>
              </a:rPr>
              <a:t>Principal Lecturer in Tourism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C067A-8215-A18A-EC5B-C20D82F4034E}"/>
              </a:ext>
            </a:extLst>
          </p:cNvPr>
          <p:cNvSpPr txBox="1"/>
          <p:nvPr/>
        </p:nvSpPr>
        <p:spPr>
          <a:xfrm>
            <a:off x="3250995" y="2912215"/>
            <a:ext cx="29531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>
                <a:solidFill>
                  <a:srgbClr val="354A28"/>
                </a:solidFill>
                <a:latin typeface="DM Serif Display" pitchFamily="2" charset="0"/>
              </a:rPr>
              <a:t>Dr Wenjie Cai</a:t>
            </a:r>
          </a:p>
          <a:p>
            <a:pPr marL="0" indent="0" algn="ctr">
              <a:buNone/>
            </a:pPr>
            <a:r>
              <a:rPr lang="en-GB" sz="1600">
                <a:solidFill>
                  <a:srgbClr val="354A28"/>
                </a:solidFill>
                <a:latin typeface="Avenir Next LT Pro Light" panose="020B0304020202020204" pitchFamily="34" charset="0"/>
              </a:rPr>
              <a:t>Associate Professor in Tourism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22894-CC57-1F40-4F98-0058DD42AEDB}"/>
              </a:ext>
            </a:extLst>
          </p:cNvPr>
          <p:cNvSpPr txBox="1"/>
          <p:nvPr/>
        </p:nvSpPr>
        <p:spPr>
          <a:xfrm>
            <a:off x="143247" y="6266692"/>
            <a:ext cx="29531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>
                <a:solidFill>
                  <a:srgbClr val="354A28"/>
                </a:solidFill>
                <a:latin typeface="DM Serif Display" pitchFamily="2" charset="0"/>
              </a:rPr>
              <a:t>Dr Isabella Ye</a:t>
            </a:r>
          </a:p>
          <a:p>
            <a:pPr marL="0" indent="0" algn="ctr">
              <a:buNone/>
            </a:pPr>
            <a:r>
              <a:rPr lang="en-GB" sz="1600">
                <a:solidFill>
                  <a:srgbClr val="354A28"/>
                </a:solidFill>
                <a:latin typeface="Avenir Next LT Pro Light" panose="020B0304020202020204" pitchFamily="34" charset="0"/>
              </a:rPr>
              <a:t>Senior Lecturer in Tourism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3749BC-5165-8831-BADA-8903D8B5F98D}"/>
              </a:ext>
            </a:extLst>
          </p:cNvPr>
          <p:cNvSpPr txBox="1"/>
          <p:nvPr/>
        </p:nvSpPr>
        <p:spPr>
          <a:xfrm>
            <a:off x="3173678" y="6266693"/>
            <a:ext cx="29531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b="1">
                <a:solidFill>
                  <a:srgbClr val="354A28"/>
                </a:solidFill>
                <a:latin typeface="DM Serif Display" pitchFamily="2" charset="0"/>
              </a:rPr>
              <a:t>Dr Hai Nguyen</a:t>
            </a:r>
          </a:p>
          <a:p>
            <a:pPr marL="0" indent="0" algn="ctr">
              <a:buNone/>
            </a:pPr>
            <a:r>
              <a:rPr lang="en-GB" sz="1600">
                <a:solidFill>
                  <a:srgbClr val="354A28"/>
                </a:solidFill>
                <a:latin typeface="Avenir Next LT Pro Light" panose="020B0304020202020204" pitchFamily="34" charset="0"/>
              </a:rPr>
              <a:t>Associate Professor in Tourism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E855516-2B04-982F-6D7E-66A9F03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590" y="274589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1E4A88"/>
              </a:buClr>
              <a:buSzPts val="4400"/>
              <a:defRPr/>
            </a:pPr>
            <a:r>
              <a:rPr lang="en-US" sz="3600" b="1" kern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Framework development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752DDE4D-2550-9063-A06B-8EF904812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48590" y="1382286"/>
            <a:ext cx="574793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83D0F5"/>
                </a:solidFill>
                <a:effectLst/>
                <a:latin typeface="DM Serif Display" pitchFamily="2" charset="0"/>
              </a:rPr>
              <a:t>Why have we partnered with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83D0F5"/>
                </a:solidFill>
                <a:effectLst/>
                <a:latin typeface="DM Serif Display" pitchFamily="2" charset="0"/>
              </a:rPr>
              <a:t>the University of Greenwich?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>
              <a:solidFill>
                <a:srgbClr val="354A28"/>
              </a:solidFill>
              <a:latin typeface="DM Serif Display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A well-respected academic partner ensures that a regenerative tourism framework 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i="0" u="none" strike="noStrike" cap="none" normalizeH="0" baseline="0">
              <a:ln>
                <a:noFill/>
              </a:ln>
              <a:solidFill>
                <a:srgbClr val="354A28"/>
              </a:solidFill>
              <a:effectLst/>
              <a:latin typeface="Avenir Next LT Pro Light" panose="020B030402020202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Credible (evidence-based and rigorous)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Ethical (community-</a:t>
            </a:r>
            <a:r>
              <a:rPr kumimoji="0" lang="en-US" altLang="en-US" sz="1600" i="0" u="none" strike="noStrike" cap="none" normalizeH="0" baseline="0" err="1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centred</a:t>
            </a: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 and transparent)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Adoptable (policy-relevant and scalable)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Durable (able to evolve over time)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i="0" u="none" strike="noStrike" cap="none" normalizeH="0" baseline="0">
              <a:ln>
                <a:noFill/>
              </a:ln>
              <a:solidFill>
                <a:srgbClr val="354A28"/>
              </a:solidFill>
              <a:effectLst/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>
                <a:ln>
                  <a:noFill/>
                </a:ln>
                <a:solidFill>
                  <a:srgbClr val="354A28"/>
                </a:solidFill>
                <a:effectLst/>
                <a:latin typeface="Avenir Next LT Pro Light" panose="020B0304020202020204" pitchFamily="34" charset="0"/>
              </a:rPr>
              <a:t>Without such a partner, regenerative tourism risks becoming another buzzword, rather than a meaningful transformation of how tourism contributes to the health of places and people.</a:t>
            </a:r>
          </a:p>
        </p:txBody>
      </p:sp>
      <p:pic>
        <p:nvPicPr>
          <p:cNvPr id="1026" name="Picture 2" descr="University of Greenwich – University Alliance">
            <a:extLst>
              <a:ext uri="{FF2B5EF4-FFF2-40B4-BE49-F238E27FC236}">
                <a16:creationId xmlns:a16="http://schemas.microsoft.com/office/drawing/2014/main" id="{4F31FC05-9F6A-320B-C479-BB20654B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73" y="5660242"/>
            <a:ext cx="3280184" cy="11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5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42AEC-346A-AB8B-E8AE-40612CA9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69BE-17CB-37E8-7D49-6A47C2D0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6" y="365125"/>
            <a:ext cx="11488479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1E4A88"/>
              </a:buClr>
              <a:buSzPts val="4400"/>
              <a:defRPr/>
            </a:pPr>
            <a:r>
              <a:rPr lang="en-US" sz="3200" b="1" kern="0" dirty="0" err="1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UoG</a:t>
            </a:r>
            <a:r>
              <a:rPr lang="en-US" sz="3200" b="1" kern="0" dirty="0">
                <a:solidFill>
                  <a:srgbClr val="384927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Framework co-created with Brecks early adopters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40C37A-8BC8-FB6E-86CA-16CE88B71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90"/>
            <a:ext cx="4825181" cy="50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Wyken Vineyard</a:t>
            </a:r>
            <a:endParaRPr lang="en-US" altLang="en-US" sz="2200" dirty="0">
              <a:solidFill>
                <a:srgbClr val="354A28"/>
              </a:solidFill>
              <a:latin typeface="Avenir Next LT Pro Light"/>
            </a:endParaRPr>
          </a:p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 err="1">
                <a:solidFill>
                  <a:srgbClr val="354A28"/>
                </a:solidFill>
                <a:latin typeface="Avenir Next LT Pro Light" panose="020B0304020202020204" pitchFamily="34" charset="0"/>
              </a:rPr>
              <a:t>Elveden</a:t>
            </a: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 Estate</a:t>
            </a:r>
          </a:p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Forestry England / Thetford Forest</a:t>
            </a:r>
          </a:p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Euston Estate</a:t>
            </a:r>
            <a:endParaRPr lang="en-US" altLang="en-US" sz="2200" dirty="0">
              <a:solidFill>
                <a:srgbClr val="354A28"/>
              </a:solidFill>
              <a:latin typeface="Avenir Next LT Pro Light"/>
            </a:endParaRPr>
          </a:p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Wendling Beck</a:t>
            </a: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The Food Museum</a:t>
            </a:r>
          </a:p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Bush Adventures / Experiences</a:t>
            </a:r>
            <a:endParaRPr lang="en-US" altLang="en-US" sz="2200" i="0" u="none" strike="noStrike" cap="none" normalizeH="0" baseline="0" dirty="0">
              <a:ln>
                <a:noFill/>
              </a:ln>
              <a:solidFill>
                <a:srgbClr val="354A28"/>
              </a:solidFill>
              <a:effectLst/>
              <a:latin typeface="Avenir Next LT Pro Light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Anglo-Saxon Village </a:t>
            </a: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rgbClr val="354A28"/>
                </a:solidFill>
                <a:effectLst/>
                <a:latin typeface="Avenir Next LT Pro Light"/>
              </a:rPr>
              <a:t>West </a:t>
            </a:r>
            <a:r>
              <a:rPr kumimoji="0" lang="en-US" altLang="en-US" sz="2200" i="0" u="none" strike="noStrike" cap="none" normalizeH="0" baseline="0" dirty="0" err="1">
                <a:ln>
                  <a:noFill/>
                </a:ln>
                <a:solidFill>
                  <a:srgbClr val="354A28"/>
                </a:solidFill>
                <a:effectLst/>
                <a:latin typeface="Avenir Next LT Pro Light"/>
              </a:rPr>
              <a:t>Lexham</a:t>
            </a: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rgbClr val="354A28"/>
              </a:solidFill>
              <a:effectLst/>
              <a:latin typeface="Avenir Next LT Pro Light"/>
            </a:endParaRPr>
          </a:p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 err="1">
                <a:solidFill>
                  <a:srgbClr val="354A28"/>
                </a:solidFill>
                <a:latin typeface="Avenir Next LT Pro Light"/>
              </a:rPr>
              <a:t>Westacre</a:t>
            </a: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 Estate</a:t>
            </a: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rgbClr val="354A28"/>
              </a:solidFill>
              <a:effectLst/>
              <a:latin typeface="Avenir Next LT Pro Light"/>
            </a:endParaRPr>
          </a:p>
          <a:p>
            <a:pPr marL="457200" indent="-457200">
              <a:lnSpc>
                <a:spcPts val="3000"/>
              </a:lnSpc>
              <a:buFontTx/>
              <a:buAutoNum type="arabicPeriod"/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National Trust / </a:t>
            </a:r>
            <a:r>
              <a:rPr lang="en-US" altLang="en-US" sz="2200" dirty="0" err="1">
                <a:solidFill>
                  <a:srgbClr val="354A28"/>
                </a:solidFill>
                <a:latin typeface="Avenir Next LT Pro Light" panose="020B0304020202020204" pitchFamily="34" charset="0"/>
              </a:rPr>
              <a:t>Oxburgh</a:t>
            </a: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 Estate</a:t>
            </a:r>
            <a:endParaRPr kumimoji="0" lang="en-US" altLang="en-US" sz="2200" i="0" u="none" strike="noStrike" cap="none" normalizeH="0" baseline="0" dirty="0">
              <a:ln>
                <a:noFill/>
              </a:ln>
              <a:solidFill>
                <a:srgbClr val="354A28"/>
              </a:solidFill>
              <a:effectLst/>
              <a:latin typeface="Avenir Next LT Pro Light"/>
            </a:endParaRPr>
          </a:p>
          <a:p>
            <a:pPr marL="457200" marR="0" lvl="0" indent="-45720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83D0F5"/>
              </a:solidFill>
              <a:effectLst/>
              <a:latin typeface="Avenir Next LT Pro Light" panose="020B03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83B8B-C50B-06F4-42FB-678015ACEE68}"/>
              </a:ext>
            </a:extLst>
          </p:cNvPr>
          <p:cNvSpPr txBox="1"/>
          <p:nvPr/>
        </p:nvSpPr>
        <p:spPr>
          <a:xfrm>
            <a:off x="5868945" y="1690688"/>
            <a:ext cx="5690419" cy="429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11. The Granary (Susie Emmett)</a:t>
            </a: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12. Suffolk Wildlife Trust</a:t>
            </a:r>
            <a:endParaRPr lang="en-US" altLang="en-US" sz="22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13. Norfolk Wildlife Trust</a:t>
            </a:r>
          </a:p>
          <a:p>
            <a:pPr marL="457200" indent="-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14"/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RSPB</a:t>
            </a:r>
            <a:endParaRPr lang="en-US" altLang="en-US" sz="22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15. The English Whisky Company</a:t>
            </a: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16. Explore 4x4</a:t>
            </a: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17. Thetford Garden Centre</a:t>
            </a: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 panose="020B0304020202020204" pitchFamily="34" charset="0"/>
              </a:rPr>
              <a:t>18. Strattons</a:t>
            </a: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19. Mary Kemp </a:t>
            </a: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54A28"/>
                </a:solidFill>
                <a:latin typeface="Avenir Next LT Pro Light"/>
              </a:rPr>
              <a:t>20. Brecks Landscape Partnership</a:t>
            </a:r>
            <a:endParaRPr lang="en-US" altLang="en-US" sz="22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  <a:p>
            <a:pPr lv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354A28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4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roducing the Brecks">
            <a:extLst>
              <a:ext uri="{FF2B5EF4-FFF2-40B4-BE49-F238E27FC236}">
                <a16:creationId xmlns:a16="http://schemas.microsoft.com/office/drawing/2014/main" id="{BB620A26-E4AF-D914-14B8-9D42E0C0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" b="-1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F667AC-75E6-2BEB-FF77-62014EA4A7AF}"/>
              </a:ext>
            </a:extLst>
          </p:cNvPr>
          <p:cNvSpPr/>
          <p:nvPr/>
        </p:nvSpPr>
        <p:spPr>
          <a:xfrm>
            <a:off x="-37579" y="-59878"/>
            <a:ext cx="12267157" cy="1181753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0"/>
                </a:schemeClr>
              </a:gs>
              <a:gs pos="50000">
                <a:schemeClr val="tx1">
                  <a:alpha val="15000"/>
                </a:schemeClr>
              </a:gs>
              <a:gs pos="95000">
                <a:schemeClr val="tx1"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968F7-EEA9-2E9D-F7B5-01C683A74AAA}"/>
              </a:ext>
            </a:extLst>
          </p:cNvPr>
          <p:cNvSpPr txBox="1"/>
          <p:nvPr/>
        </p:nvSpPr>
        <p:spPr>
          <a:xfrm>
            <a:off x="2973783" y="608974"/>
            <a:ext cx="609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Opportunities to get involved</a:t>
            </a:r>
            <a:endParaRPr lang="en-GB" sz="3600"/>
          </a:p>
        </p:txBody>
      </p:sp>
      <p:pic>
        <p:nvPicPr>
          <p:cNvPr id="13" name="Graphic 12" descr="Clipboard with solid fill">
            <a:extLst>
              <a:ext uri="{FF2B5EF4-FFF2-40B4-BE49-F238E27FC236}">
                <a16:creationId xmlns:a16="http://schemas.microsoft.com/office/drawing/2014/main" id="{97A5AAE9-709D-09B8-E5E6-D9723743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7174" y="2748824"/>
            <a:ext cx="1303020" cy="1303020"/>
          </a:xfrm>
          <a:prstGeom prst="rect">
            <a:avLst/>
          </a:prstGeom>
        </p:spPr>
      </p:pic>
      <p:pic>
        <p:nvPicPr>
          <p:cNvPr id="14" name="Graphique 40" descr="Meeting">
            <a:extLst>
              <a:ext uri="{FF2B5EF4-FFF2-40B4-BE49-F238E27FC236}">
                <a16:creationId xmlns:a16="http://schemas.microsoft.com/office/drawing/2014/main" id="{4F3969BB-0B56-FC64-4104-9FE3990DE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0795" y="2748824"/>
            <a:ext cx="1303020" cy="1303020"/>
          </a:xfrm>
          <a:prstGeom prst="rect">
            <a:avLst/>
          </a:prstGeom>
        </p:spPr>
      </p:pic>
      <p:pic>
        <p:nvPicPr>
          <p:cNvPr id="15" name="Graphique 40" descr="Storytelling with solid fill">
            <a:extLst>
              <a:ext uri="{FF2B5EF4-FFF2-40B4-BE49-F238E27FC236}">
                <a16:creationId xmlns:a16="http://schemas.microsoft.com/office/drawing/2014/main" id="{A8865F84-4977-D066-5543-C34689575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6202" y="2695938"/>
            <a:ext cx="1303020" cy="1303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1B6B13-0EF2-6692-2BE0-CE3527769B42}"/>
              </a:ext>
            </a:extLst>
          </p:cNvPr>
          <p:cNvSpPr txBox="1"/>
          <p:nvPr/>
        </p:nvSpPr>
        <p:spPr>
          <a:xfrm>
            <a:off x="392672" y="4162062"/>
            <a:ext cx="37320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DM Serif Display" pitchFamily="2" charset="0"/>
              </a:rPr>
              <a:t>Survey snapshot</a:t>
            </a:r>
          </a:p>
          <a:p>
            <a:pPr algn="ctr"/>
            <a:endParaRPr lang="en-US">
              <a:solidFill>
                <a:schemeClr val="bg1"/>
              </a:solidFill>
              <a:latin typeface="Avenir Next LT Pro Light" panose="020B0304020202020204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venir Next LT Pro Light" panose="020B0304020202020204" pitchFamily="34" charset="0"/>
                <a:ea typeface="Nobile" pitchFamily="34" charset="-122"/>
                <a:cs typeface="Nobile" pitchFamily="34" charset="-120"/>
              </a:rPr>
              <a:t>Gathering insights into operational practices, environmental initiatives, &amp; tourism business priorities </a:t>
            </a:r>
            <a:endParaRPr lang="en-GB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B7F45-0B40-5519-CEDB-E48E80CCDD05}"/>
              </a:ext>
            </a:extLst>
          </p:cNvPr>
          <p:cNvSpPr txBox="1"/>
          <p:nvPr/>
        </p:nvSpPr>
        <p:spPr>
          <a:xfrm>
            <a:off x="4283328" y="4162062"/>
            <a:ext cx="37320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DM Serif Display" pitchFamily="2" charset="0"/>
              </a:rPr>
              <a:t>Co-creation workshops</a:t>
            </a:r>
          </a:p>
          <a:p>
            <a:pPr algn="ctr"/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  <a:ea typeface="Nobile" pitchFamily="34" charset="-122"/>
                <a:cs typeface="Nobile" pitchFamily="34" charset="-120"/>
              </a:rPr>
              <a:t>2 workshops designed to ensure that strategies are practical, locally relevant, &amp; genuinely impactful</a:t>
            </a:r>
            <a:endParaRPr lang="en-GB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EA4F1-5871-E90C-6D11-7FA9241FB474}"/>
              </a:ext>
            </a:extLst>
          </p:cNvPr>
          <p:cNvSpPr txBox="1"/>
          <p:nvPr/>
        </p:nvSpPr>
        <p:spPr>
          <a:xfrm>
            <a:off x="8173984" y="4162062"/>
            <a:ext cx="3347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DM Serif Display" pitchFamily="2" charset="0"/>
              </a:rPr>
              <a:t>Ambassador stories</a:t>
            </a:r>
          </a:p>
          <a:p>
            <a:pPr algn="ctr"/>
            <a:endParaRPr lang="en-US">
              <a:solidFill>
                <a:schemeClr val="bg1"/>
              </a:solidFill>
              <a:latin typeface="Avenir Next LT Pro Light" panose="020B0304020202020204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venir Next LT Pro Light" panose="020B0304020202020204" pitchFamily="34" charset="0"/>
                <a:ea typeface="Nobile" pitchFamily="34" charset="-122"/>
              </a:rPr>
              <a:t>Development of deep, professionally crafted, case studies with a select number of businesses to bring the stories of the Brecks to life</a:t>
            </a:r>
            <a:endParaRPr lang="en-GB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00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1523</Words>
  <Application>Microsoft Macintosh PowerPoint</Application>
  <PresentationFormat>Widescreen</PresentationFormat>
  <Paragraphs>223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Avenir</vt:lpstr>
      <vt:lpstr>Avenir Next</vt:lpstr>
      <vt:lpstr>Avenir Next LT Pro Light</vt:lpstr>
      <vt:lpstr>DM Serif Display</vt:lpstr>
      <vt:lpstr>Montserrat</vt:lpstr>
      <vt:lpstr>Wingdings</vt:lpstr>
      <vt:lpstr>Office Theme</vt:lpstr>
      <vt:lpstr>PowerPoint Presentation</vt:lpstr>
      <vt:lpstr>Developing the Brecks Regenerative Tourism Framework</vt:lpstr>
      <vt:lpstr>Why the Brecks should be the UK’s first  Regenerative Tourism National Character area</vt:lpstr>
      <vt:lpstr>PowerPoint Presentation</vt:lpstr>
      <vt:lpstr>PowerPoint Presentation</vt:lpstr>
      <vt:lpstr>PowerPoint Presentation</vt:lpstr>
      <vt:lpstr>Framework development</vt:lpstr>
      <vt:lpstr>UoG Framework co-created with Brecks early adopters</vt:lpstr>
      <vt:lpstr>PowerPoint Presentation</vt:lpstr>
      <vt:lpstr>PowerPoint Presentation</vt:lpstr>
      <vt:lpstr>Gain early adopter benefits for your business</vt:lpstr>
      <vt:lpstr>PowerPoint Presentation</vt:lpstr>
      <vt:lpstr>Phase 1: Baseline Survey Preliminary Stats  31 responses out of 90, 34% response rate</vt:lpstr>
      <vt:lpstr>Snapshot:  Businesses’ Expectations</vt:lpstr>
      <vt:lpstr>Snapshot: Current Sustainable / Regen. Tourism Practices</vt:lpstr>
      <vt:lpstr>Snapshot:  Barriers to Regenerative Tourism</vt:lpstr>
      <vt:lpstr>Phase 2:  Workshop 1 at Elveden Estate – 5 March 2026 </vt:lpstr>
      <vt:lpstr>Phase 2:  Workshop 2 at The English Distillery– 17 March 2026 </vt:lpstr>
      <vt:lpstr>PowerPoint Presentation</vt:lpstr>
      <vt:lpstr>WIP timings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Deborah Brookes (DBConsultingSolutions)</dc:creator>
  <cp:lastModifiedBy>Deborah Brookes (DBConsultingSolutions)</cp:lastModifiedBy>
  <cp:revision>2</cp:revision>
  <dcterms:created xsi:type="dcterms:W3CDTF">2026-01-13T09:43:14Z</dcterms:created>
  <dcterms:modified xsi:type="dcterms:W3CDTF">2026-03-09T12:36:57Z</dcterms:modified>
</cp:coreProperties>
</file>